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7" r:id="rId20"/>
    <p:sldId id="278" r:id="rId21"/>
    <p:sldId id="264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1E079-8936-481B-ACCE-EB336A4AC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AEB98D-708C-4CF6-9741-7C27716CA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EA281-04CB-4183-B1EE-D8848F7B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976E98-9901-449D-A567-D77BDC78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E93964-439E-4212-94A5-3FDB0C79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5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73CD1-9D5D-4326-93E1-42FEB4E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950D10-9463-4F61-BB3C-875EE8453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5CF55D-11E3-4AC8-9212-E73A37FD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63133-5212-4FAE-98D7-913C0EF9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073B59-A2CF-4A85-B090-511EA0DD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6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F9441D-9F22-4BF8-8E4E-DB6AE0ABC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B6F4E1-F649-4F10-A37A-C9DD4FF30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DD2DDF-7AE9-4FB0-8973-1567FEBB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0D84E3-CDBB-4B57-B52B-75C0F804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9A8C01-B3B1-4582-A72C-281B2EFE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0984-F5B8-4E4D-AE47-898048D7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986C49-78D2-4D62-B556-EF19705B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5DD61-B0CC-40DD-AF97-45C3F8E1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8E2FF-D31C-4E46-867F-A8D90391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E795CB-BED0-40B4-94E6-EE41103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5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CBFD5-30EC-4EB7-A048-93190FAE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9351FE-21E1-4630-A785-C781584E4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980F-972A-490D-9023-816A2738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D4820-ABA1-4BB3-875B-5B217C64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0A5552-185C-4DE7-81A6-30667CFC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6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C227A-17B1-4802-B557-B8A16D25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9480B1-CA25-4C36-9308-48C0D082F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8B0EC9-9189-47F0-A60D-CA66FC9A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BF061D-A04E-4BE4-A3C0-2CB9258D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5370A0-F461-42D1-A7A8-407CC007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860332-F638-45D8-8B64-7CA61082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0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D9BC1-0AF3-42DC-9848-952741A2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B0ADDB-2812-4AC3-A3D8-3198BD3B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89E706-6216-4A00-B9FC-FDF46BD43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F532E9F-8F18-40DC-8B31-EAE6903CC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F09EB94-F6DB-4BB3-876F-F98523C74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39DCD3-CA0D-4386-8D78-FC934932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B0090A-F4C6-41CE-9F84-8A039E59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3D0C12-0820-41DB-8F8B-592A365D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79E4A-F150-4067-87C0-60BC45FA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EEBB78-EBCD-473F-B578-5DEA2434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37607D-AB16-4C7C-A251-83358A18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ED729A-D96A-44C9-99D8-2D1D132C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FEDB6A-F99D-418E-BAE7-29B8294B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9571A4-01D7-4B81-99EB-258FF5EA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50062-2F93-46FA-AD07-6D807A12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0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B083C-179F-4164-BFDF-CD2C7DF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5E9B76-3A2B-4F17-B782-47A26CAA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A195F8B-B153-4031-866E-AB252E49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10301F-BC99-40FD-B6B0-AA90558E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8C3FFD-3A23-43BF-B4F7-4A192640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FA909B-50C8-4494-8E33-AE7F9794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6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F7732-1966-45A5-9005-733ABF68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7BAA5D-8940-4103-8805-986018D1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7C09C4-E510-4F98-BFFE-C4C751B3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130D95-7ED1-4D8E-9235-F3778EA1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24796A-3015-49AF-8851-D5C66183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37A106-EBFA-4C7A-BA72-2EE72A8D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29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260D5A-E175-4C35-AB18-C8B47598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ABB7F4-29F1-426A-AA55-B1473368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94998D-2897-451A-A743-E45D8FAE2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259F-347E-45BA-889D-2098CBD5F23D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985664-B65B-4842-B5F5-840504AD0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5313DE-8D00-49CD-883F-828F5183D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AF29-66FD-473A-A97A-D5C79E6EA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identitaobcana.cz/idp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s://obcan.portal.gov.cz/prihlase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vouchery.kreativnicesko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vouchery.kreativnicesko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dpmk.mkcr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dpmkportal.mkcr.cz/defaul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1E0E8-4421-41A1-826A-3DD3517EF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Kreativní vouchery – Tvorba hraných, dokumentárních a animovaných audiovizuálních děl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7BDDA2-3506-4E1D-AEDF-6E4112BD8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Praha 16.1.2023</a:t>
            </a:r>
          </a:p>
          <a:p>
            <a:r>
              <a:rPr lang="cs-CZ" dirty="0"/>
              <a:t>Ministerstvo kultury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B15AC9-D9D0-459E-98F7-6ABA9921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E-IDENTITA 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5878917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991544" y="1484784"/>
            <a:ext cx="7467600" cy="38884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900" dirty="0"/>
              <a:t>dostupné možnosti naleznete </a:t>
            </a:r>
            <a:r>
              <a:rPr lang="cs-CZ" sz="1900" dirty="0">
                <a:hlinkClick r:id="rId3"/>
              </a:rPr>
              <a:t>zde</a:t>
            </a:r>
            <a:r>
              <a:rPr lang="cs-CZ" sz="1900" dirty="0"/>
              <a:t> a též zde: </a:t>
            </a:r>
            <a:r>
              <a:rPr lang="cs-CZ" sz="1900" dirty="0">
                <a:hlinkClick r:id="rId4"/>
              </a:rPr>
              <a:t>Portál občana - Přihlášení</a:t>
            </a:r>
            <a:endParaRPr lang="cs-CZ" sz="19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19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dirty="0"/>
          </a:p>
          <a:p>
            <a:pPr marL="342900" lvl="1" indent="-342900">
              <a:spcBef>
                <a:spcPts val="600"/>
              </a:spcBef>
              <a:buClrTx/>
              <a:buSzPct val="70000"/>
            </a:pPr>
            <a:r>
              <a:rPr lang="cs-CZ" sz="1900" dirty="0"/>
              <a:t>patrně nejjednodušší je bankovní identita (pro funkční bankovní identitu často stačí zřízené elektronické bankovnictví)</a:t>
            </a:r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88" y="1844825"/>
            <a:ext cx="5074941" cy="25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0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E-IDENTITA 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5878917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005781" y="1628800"/>
            <a:ext cx="7453363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každá fyzická osoba prokazující se e-identitou je ztotožněna s jednou e-mailovou adresou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600" dirty="0"/>
          </a:p>
          <a:p>
            <a:pPr marL="0" lvl="1" indent="0" algn="ctr">
              <a:spcBef>
                <a:spcPts val="600"/>
              </a:spcBef>
              <a:buSzPct val="70000"/>
              <a:buNone/>
            </a:pPr>
            <a:endParaRPr lang="cs-CZ" sz="1600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1600" b="1" dirty="0"/>
              <a:t>			  tzn. </a:t>
            </a:r>
          </a:p>
          <a:p>
            <a:pPr marL="457200" lvl="1" indent="-457200">
              <a:spcBef>
                <a:spcPts val="600"/>
              </a:spcBef>
              <a:buClrTx/>
              <a:buSzPct val="70000"/>
              <a:buAutoNum type="arabicParenR"/>
            </a:pPr>
            <a:r>
              <a:rPr lang="cs-CZ" sz="1600" u="sng" dirty="0"/>
              <a:t>není možné</a:t>
            </a:r>
            <a:r>
              <a:rPr lang="cs-CZ" sz="1600" dirty="0"/>
              <a:t>, aby se tatáž fyzická osoba hlásila pod stejnou e-identitou pod </a:t>
            </a:r>
            <a:r>
              <a:rPr lang="cs-CZ" sz="1600" u="sng" dirty="0"/>
              <a:t>dvěma či více e-maily</a:t>
            </a:r>
          </a:p>
          <a:p>
            <a:pPr marL="457200" lvl="1" indent="-457200">
              <a:spcBef>
                <a:spcPts val="600"/>
              </a:spcBef>
              <a:buClrTx/>
              <a:buSzPct val="70000"/>
              <a:buAutoNum type="arabicParenR"/>
            </a:pPr>
            <a:r>
              <a:rPr lang="cs-CZ" sz="1600" u="sng" dirty="0"/>
              <a:t>je možné</a:t>
            </a:r>
            <a:r>
              <a:rPr lang="cs-CZ" sz="1600" dirty="0"/>
              <a:t>, aby tatáž fyzická osoba administrovala žádosti </a:t>
            </a:r>
            <a:r>
              <a:rPr lang="cs-CZ" sz="1600" u="sng" dirty="0"/>
              <a:t>různých právnických osob</a:t>
            </a:r>
            <a:r>
              <a:rPr lang="cs-CZ" sz="1600" dirty="0"/>
              <a:t>, ale do všech se musí hlásit </a:t>
            </a:r>
            <a:r>
              <a:rPr lang="cs-CZ" sz="1600" u="sng" dirty="0"/>
              <a:t>pod jedinou e-mailovou adresou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18F57B2E-B371-0735-59EF-61E256766E92}"/>
              </a:ext>
            </a:extLst>
          </p:cNvPr>
          <p:cNvSpPr/>
          <p:nvPr/>
        </p:nvSpPr>
        <p:spPr>
          <a:xfrm>
            <a:off x="4832060" y="2063692"/>
            <a:ext cx="481644" cy="840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11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541E0-013F-1B3C-658C-C202615D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Založení žádosti – vstup do portálu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33B9331-0D2A-45DB-1B4A-E81A8CD88A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1634" y="1882727"/>
            <a:ext cx="7939872" cy="3092546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FE96F2-65E7-6C8F-74DB-2187AE7AC0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650BD2A-9EBD-C9C7-28C2-478CD49B60A2}"/>
              </a:ext>
            </a:extLst>
          </p:cNvPr>
          <p:cNvSpPr/>
          <p:nvPr/>
        </p:nvSpPr>
        <p:spPr>
          <a:xfrm rot="8198139" flipH="1" flipV="1">
            <a:off x="9139198" y="2280880"/>
            <a:ext cx="619205" cy="472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A362D2-9C12-0C58-D1BF-1BAD8D6A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56" y="4509120"/>
            <a:ext cx="4222905" cy="2299602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965B46A-0C29-534E-67ED-B9EE287CD63A}"/>
              </a:ext>
            </a:extLst>
          </p:cNvPr>
          <p:cNvSpPr/>
          <p:nvPr/>
        </p:nvSpPr>
        <p:spPr>
          <a:xfrm>
            <a:off x="4840755" y="638104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9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1CA50-A57E-54FC-FCD3-B131AFBE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VSTUP DO PORTÁLU – udělení souhlasu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6C8DB3C-A964-A594-C8AF-3BCF0EC787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8732" y="889233"/>
            <a:ext cx="8174042" cy="4844023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021BA6-326D-A163-7D05-06B26A687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F1F115-F194-CCCE-7A9A-28A9149FF544}"/>
              </a:ext>
            </a:extLst>
          </p:cNvPr>
          <p:cNvSpPr txBox="1"/>
          <p:nvPr/>
        </p:nvSpPr>
        <p:spPr>
          <a:xfrm>
            <a:off x="1981200" y="5733257"/>
            <a:ext cx="77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Varianta 1: vždy udělit jen jednorázový souhlas</a:t>
            </a:r>
          </a:p>
          <a:p>
            <a:r>
              <a:rPr lang="cs-CZ" sz="1600" b="1" dirty="0"/>
              <a:t>Varianta 2: udělit trvalý souhlas </a:t>
            </a:r>
            <a:r>
              <a:rPr lang="cs-CZ" sz="1600" dirty="0"/>
              <a:t>používaný při každém přihlášení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184EDB23-B9EB-515A-B612-9171854FC711}"/>
              </a:ext>
            </a:extLst>
          </p:cNvPr>
          <p:cNvSpPr/>
          <p:nvPr/>
        </p:nvSpPr>
        <p:spPr>
          <a:xfrm>
            <a:off x="5015880" y="4797153"/>
            <a:ext cx="432048" cy="4606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3C74400-4A4E-A04C-8F8D-B8749834573C}"/>
              </a:ext>
            </a:extLst>
          </p:cNvPr>
          <p:cNvSpPr/>
          <p:nvPr/>
        </p:nvSpPr>
        <p:spPr>
          <a:xfrm>
            <a:off x="1981200" y="5041777"/>
            <a:ext cx="504056" cy="1440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3DFD8EF5-2884-5B41-49EA-19B2640A7477}"/>
              </a:ext>
            </a:extLst>
          </p:cNvPr>
          <p:cNvSpPr/>
          <p:nvPr/>
        </p:nvSpPr>
        <p:spPr>
          <a:xfrm>
            <a:off x="1549152" y="5301209"/>
            <a:ext cx="936104" cy="3166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1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Žádost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805264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91544" y="1556792"/>
            <a:ext cx="7467600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600" dirty="0"/>
              <a:t>Žlutá pole označená hvězdičkou jsou povinnými údaji. Šedá pole se vyplňují automaticky. </a:t>
            </a:r>
          </a:p>
          <a:p>
            <a:pPr marL="285750" lvl="1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Žádost je nutné průběžně ukládat, tlačítko ULOŽIT je </a:t>
            </a:r>
            <a:r>
              <a:rPr lang="cs-CZ" sz="1600" u="sng" dirty="0"/>
              <a:t>nahoře</a:t>
            </a:r>
            <a:r>
              <a:rPr lang="cs-CZ" sz="1600" dirty="0"/>
              <a:t>.</a:t>
            </a:r>
          </a:p>
          <a:p>
            <a:pPr marL="285750" lvl="1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Po položkách: Základní údaje žádosti a Výše dotace</a:t>
            </a:r>
          </a:p>
          <a:p>
            <a:pPr marL="285750" lvl="1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0" lvl="1" indent="0" algn="ctr">
              <a:spcBef>
                <a:spcPts val="600"/>
              </a:spcBef>
              <a:buSzPct val="70000"/>
              <a:buNone/>
            </a:pPr>
            <a:r>
              <a:rPr lang="cs-CZ" sz="1600" b="1" dirty="0"/>
              <a:t>následují cca v polovině stránky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1600" dirty="0"/>
              <a:t>   záložky žádosti: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600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600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1600" dirty="0"/>
              <a:t>Každou záložku je nutné po kliknutí vyplnit kromě poslední záložky Údaje žádosti přidělené systémem, která se vyplní automaticky. 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600" dirty="0"/>
          </a:p>
          <a:p>
            <a:endParaRPr lang="cs-CZ" sz="1600" dirty="0"/>
          </a:p>
          <a:p>
            <a:pPr marL="365760" lvl="1" indent="0">
              <a:buNone/>
            </a:pP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003213"/>
            <a:ext cx="7755632" cy="3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4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Náhled žádosti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5805264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86" y="872271"/>
            <a:ext cx="8532440" cy="47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Přílohy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877272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91544" y="1556792"/>
            <a:ext cx="7467600" cy="3888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600" dirty="0"/>
              <a:t>některé přílohy se nahrávají přímo do jednotlivých záložek (např. u žadatele plná moc pověřené osoby)</a:t>
            </a:r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1600" dirty="0"/>
              <a:t>přílohy se nahrávají přímo do </a:t>
            </a:r>
          </a:p>
          <a:p>
            <a:pPr marL="0" indent="0">
              <a:buClrTx/>
              <a:buNone/>
            </a:pPr>
            <a:r>
              <a:rPr lang="cs-CZ" sz="1600" dirty="0"/>
              <a:t>	záložky „Přílohy“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86" y="2204865"/>
            <a:ext cx="5212010" cy="22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746936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8269704" y="21582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231379"/>
            <a:ext cx="4202420" cy="24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Podání žádosti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877272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91544" y="1268760"/>
            <a:ext cx="7467600" cy="432048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cs-CZ" sz="2100" dirty="0"/>
              <a:t>zkontrolovat pro podání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cs-CZ" sz="2100" dirty="0"/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cs-CZ" sz="2100" dirty="0"/>
              <a:t>po kontrole je možné projekt podat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800" b="1" dirty="0">
                <a:solidFill>
                  <a:srgbClr val="FF0000"/>
                </a:solidFill>
              </a:rPr>
              <a:t>Upozornění: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100" dirty="0"/>
              <a:t>Podání může učinit jen k tomu oprávněná osoba přihlášená pod svou e-identitou, která při přihlášení přes Identitu občana souhlasila s výdejem údajů: jméno, příjmení, datum narození, adresa.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30" y="1628801"/>
            <a:ext cx="5078567" cy="2315959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2495600" y="162880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6996056" y="1984977"/>
            <a:ext cx="432048" cy="7979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3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85A2A-1598-43D9-AAE6-F13B1B00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Celostátní galerie kreativců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CF414A-E57B-4DE7-94E7-ED9A517E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6" y="3429000"/>
            <a:ext cx="10515600" cy="85885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https://vouchery.kreativnicesko.cz/</a:t>
            </a:r>
            <a:r>
              <a:rPr lang="cs-CZ" dirty="0"/>
              <a:t>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F91BEC1-5609-4383-AE86-138FACCD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0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1DAE-EF60-4369-87BC-134365FC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žádosti – registrace profilu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1C0864-240A-48C3-A35D-49AB585A2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11827"/>
          <a:stretch/>
        </p:blipFill>
        <p:spPr>
          <a:xfrm>
            <a:off x="108359" y="1519019"/>
            <a:ext cx="4231739" cy="2890729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2B5EB9D-7098-4B66-9C13-C3F55CA90A84}"/>
              </a:ext>
            </a:extLst>
          </p:cNvPr>
          <p:cNvSpPr/>
          <p:nvPr/>
        </p:nvSpPr>
        <p:spPr>
          <a:xfrm>
            <a:off x="2672942" y="1446437"/>
            <a:ext cx="612396" cy="289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61F169-B5BF-4719-8179-21F3C0F5A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0" t="20428" r="27202" b="18532"/>
          <a:stretch/>
        </p:blipFill>
        <p:spPr>
          <a:xfrm>
            <a:off x="838200" y="3339144"/>
            <a:ext cx="4798503" cy="279399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54C5516-E981-4685-AAF8-23CBC351DCBF}"/>
              </a:ext>
            </a:extLst>
          </p:cNvPr>
          <p:cNvSpPr/>
          <p:nvPr/>
        </p:nvSpPr>
        <p:spPr>
          <a:xfrm>
            <a:off x="2390163" y="4099673"/>
            <a:ext cx="2747396" cy="384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8AD126-F97A-4AC2-A533-E40A2C574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83" t="16636" r="31468" b="6911"/>
          <a:stretch/>
        </p:blipFill>
        <p:spPr>
          <a:xfrm>
            <a:off x="5964307" y="1446437"/>
            <a:ext cx="4504889" cy="5243120"/>
          </a:xfrm>
          <a:prstGeom prst="rect">
            <a:avLst/>
          </a:prstGeom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1148313D-D7D5-4E9A-BFF2-8A4D6FDC230A}"/>
              </a:ext>
            </a:extLst>
          </p:cNvPr>
          <p:cNvSpPr/>
          <p:nvPr/>
        </p:nvSpPr>
        <p:spPr>
          <a:xfrm>
            <a:off x="2748443" y="1907465"/>
            <a:ext cx="536895" cy="195147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37326C98-71C3-449B-A943-296238778172}"/>
              </a:ext>
            </a:extLst>
          </p:cNvPr>
          <p:cNvSpPr/>
          <p:nvPr/>
        </p:nvSpPr>
        <p:spPr>
          <a:xfrm rot="16200000">
            <a:off x="5404019" y="4398558"/>
            <a:ext cx="536895" cy="847068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28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8F8686E-9733-4BBC-99C0-2EE16F09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EB3EF68-499C-4141-BE89-E72C9CB9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349CF8-5059-40FA-A9DD-FAB90623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73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Na oblast profesionální audiovize se zaměřením na hranou, dokumentární a animovanou tvorbu. </a:t>
            </a:r>
          </a:p>
          <a:p>
            <a:r>
              <a:rPr lang="cs-CZ" sz="2400" dirty="0"/>
              <a:t>Dotace budou </a:t>
            </a:r>
            <a:r>
              <a:rPr lang="cs-CZ" sz="2400" b="1" dirty="0"/>
              <a:t>poskytnuty</a:t>
            </a:r>
            <a:r>
              <a:rPr lang="cs-CZ" sz="2400" dirty="0"/>
              <a:t> na konkrétní projekty a </a:t>
            </a:r>
            <a:r>
              <a:rPr lang="cs-CZ" sz="2400" b="1" dirty="0"/>
              <a:t>na spolupráci </a:t>
            </a:r>
            <a:r>
              <a:rPr lang="cs-CZ" sz="2400" dirty="0"/>
              <a:t>s konkrétními profesemi, která na projektu spolupracují. </a:t>
            </a:r>
          </a:p>
          <a:p>
            <a:r>
              <a:rPr lang="cs-CZ" sz="2400" b="1" dirty="0"/>
              <a:t>Žadatelem</a:t>
            </a:r>
            <a:r>
              <a:rPr lang="cs-CZ" sz="2400" dirty="0"/>
              <a:t> je producent, který si danou profesi vybere z galerie kreativců.</a:t>
            </a:r>
          </a:p>
          <a:p>
            <a:r>
              <a:rPr lang="cs-CZ" sz="2400" b="1" dirty="0"/>
              <a:t>Cílová skupina:</a:t>
            </a:r>
            <a:r>
              <a:rPr lang="cs-CZ" sz="2400" dirty="0"/>
              <a:t> Malé a střední podniky (MSP) a samostatní kreativní profesionálové v českém audiovizuálním průmyslu.</a:t>
            </a:r>
          </a:p>
          <a:p>
            <a:r>
              <a:rPr lang="cs-CZ" sz="2400" b="1" dirty="0"/>
              <a:t>Účel grantů:</a:t>
            </a:r>
            <a:r>
              <a:rPr lang="cs-CZ" sz="2400" dirty="0"/>
              <a:t> Podpora kreativních profesionálů v oblasti výroby hraných, dokumentárních a animovaných audiovizuálních děl.</a:t>
            </a:r>
          </a:p>
          <a:p>
            <a:r>
              <a:rPr lang="cs-CZ" sz="2400" b="1" dirty="0"/>
              <a:t>Použití voucherů:</a:t>
            </a:r>
            <a:r>
              <a:rPr lang="cs-CZ" sz="2400" dirty="0"/>
              <a:t> Na služby spojené s přípravou, realizací a propagací audiovizuálních děl.</a:t>
            </a:r>
          </a:p>
          <a:p>
            <a:pPr lvl="0" fontAlgn="ctr"/>
            <a:r>
              <a:rPr lang="cs-CZ" sz="2400" b="1" dirty="0"/>
              <a:t>Max. počet žádostí </a:t>
            </a:r>
            <a:r>
              <a:rPr lang="cs-CZ" sz="2400" dirty="0"/>
              <a:t>(producent) v rámci této výzvy: 3</a:t>
            </a:r>
          </a:p>
          <a:p>
            <a:pPr lvl="0" fontAlgn="ctr"/>
            <a:r>
              <a:rPr lang="cs-CZ" sz="2400" b="1" dirty="0"/>
              <a:t>Max. počet voucherů na jednu žádost: </a:t>
            </a:r>
            <a:r>
              <a:rPr lang="cs-CZ" sz="2400" dirty="0"/>
              <a:t>není omezeno, avšak celková částka nesmí přesáhnout částku alokovanou na danou kategorii velikosti podniku </a:t>
            </a:r>
          </a:p>
          <a:p>
            <a:pPr lvl="0" fontAlgn="ctr"/>
            <a:r>
              <a:rPr lang="cs-CZ" sz="2400" b="1" dirty="0"/>
              <a:t>Max počet spoluprací kreativce </a:t>
            </a:r>
            <a:r>
              <a:rPr lang="cs-CZ" sz="2400" dirty="0"/>
              <a:t>v rámci této výzvy</a:t>
            </a:r>
            <a:r>
              <a:rPr lang="cs-CZ" sz="2400" b="1" dirty="0"/>
              <a:t>: </a:t>
            </a:r>
            <a:r>
              <a:rPr lang="cs-CZ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670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123A572-847A-4BE9-A904-1FA0A753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4" t="66128" r="28716" b="23425"/>
          <a:stretch/>
        </p:blipFill>
        <p:spPr>
          <a:xfrm>
            <a:off x="6635690" y="5726288"/>
            <a:ext cx="5276675" cy="7164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C57A6A-0207-4CB6-9ACF-64D5604B1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5" t="11253" r="23692" b="4098"/>
          <a:stretch/>
        </p:blipFill>
        <p:spPr>
          <a:xfrm>
            <a:off x="1795090" y="3531765"/>
            <a:ext cx="3619196" cy="3154262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9AFB5F4-17FD-4926-925B-BBAC36DA3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0481" r="14258" b="31733"/>
          <a:stretch/>
        </p:blipFill>
        <p:spPr>
          <a:xfrm>
            <a:off x="1521205" y="932510"/>
            <a:ext cx="3993160" cy="185703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135D103-0ADD-4A7C-B03E-215B99D529F3}"/>
              </a:ext>
            </a:extLst>
          </p:cNvPr>
          <p:cNvSpPr/>
          <p:nvPr/>
        </p:nvSpPr>
        <p:spPr>
          <a:xfrm>
            <a:off x="4671272" y="1258347"/>
            <a:ext cx="660982" cy="336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35DC81A0-C848-457B-AC91-384DCF82D3A9}"/>
              </a:ext>
            </a:extLst>
          </p:cNvPr>
          <p:cNvSpPr/>
          <p:nvPr/>
        </p:nvSpPr>
        <p:spPr>
          <a:xfrm>
            <a:off x="4671272" y="1694205"/>
            <a:ext cx="536895" cy="2508679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F721874-CE5F-4B35-A2B0-06F88D6B8ED7}"/>
              </a:ext>
            </a:extLst>
          </p:cNvPr>
          <p:cNvSpPr/>
          <p:nvPr/>
        </p:nvSpPr>
        <p:spPr>
          <a:xfrm rot="16200000">
            <a:off x="5867359" y="3146827"/>
            <a:ext cx="536895" cy="1306367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FD94EB-B0A8-4092-906D-B584F0F69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67" t="15413" r="29472" b="10492"/>
          <a:stretch/>
        </p:blipFill>
        <p:spPr>
          <a:xfrm>
            <a:off x="6815905" y="327171"/>
            <a:ext cx="2590196" cy="3070369"/>
          </a:xfrm>
          <a:prstGeom prst="rect">
            <a:avLst/>
          </a:prstGeom>
        </p:spPr>
      </p:pic>
      <p:sp>
        <p:nvSpPr>
          <p:cNvPr id="13" name="Šipka: ohnutá nahoru 12">
            <a:extLst>
              <a:ext uri="{FF2B5EF4-FFF2-40B4-BE49-F238E27FC236}">
                <a16:creationId xmlns:a16="http://schemas.microsoft.com/office/drawing/2014/main" id="{8FA7FB7A-6948-4B9D-BB1D-23E051180ED4}"/>
              </a:ext>
            </a:extLst>
          </p:cNvPr>
          <p:cNvSpPr/>
          <p:nvPr/>
        </p:nvSpPr>
        <p:spPr>
          <a:xfrm flipV="1">
            <a:off x="9936310" y="4887385"/>
            <a:ext cx="1567723" cy="10100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B6A159-E938-4F30-A5C9-62F5E3A953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97" r="9650"/>
          <a:stretch/>
        </p:blipFill>
        <p:spPr>
          <a:xfrm>
            <a:off x="6950192" y="3216898"/>
            <a:ext cx="2892288" cy="359869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B1DDD4A-59F7-4E3C-B9FE-C04B00B00E0D}"/>
              </a:ext>
            </a:extLst>
          </p:cNvPr>
          <p:cNvSpPr txBox="1"/>
          <p:nvPr/>
        </p:nvSpPr>
        <p:spPr>
          <a:xfrm rot="19150287">
            <a:off x="6606149" y="5192361"/>
            <a:ext cx="330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Volba profesí + reference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EB0C8E-3653-475E-88C0-8C23E0FCA272}"/>
              </a:ext>
            </a:extLst>
          </p:cNvPr>
          <p:cNvSpPr txBox="1"/>
          <p:nvPr/>
        </p:nvSpPr>
        <p:spPr>
          <a:xfrm rot="19150287">
            <a:off x="2150468" y="5368820"/>
            <a:ext cx="34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Základní a kontaktní údaje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28153C-E186-42FB-B335-6EAE7EE149F1}"/>
              </a:ext>
            </a:extLst>
          </p:cNvPr>
          <p:cNvSpPr txBox="1"/>
          <p:nvPr/>
        </p:nvSpPr>
        <p:spPr>
          <a:xfrm rot="19150287">
            <a:off x="7169625" y="1990834"/>
            <a:ext cx="164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Představení</a:t>
            </a:r>
          </a:p>
        </p:txBody>
      </p:sp>
    </p:spTree>
    <p:extLst>
      <p:ext uri="{BB962C8B-B14F-4D97-AF65-F5344CB8AC3E}">
        <p14:creationId xmlns:p14="http://schemas.microsoft.com/office/powerpoint/2010/main" val="66489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AE16F-BD49-491F-B987-A500B65F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FaQ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801E10-3794-449E-B4CD-51B402A17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De </a:t>
            </a:r>
            <a:r>
              <a:rPr lang="cs-CZ" sz="1800" b="1" dirty="0" err="1"/>
              <a:t>minimis</a:t>
            </a:r>
            <a:endParaRPr lang="cs-CZ" sz="1800" b="1" dirty="0"/>
          </a:p>
          <a:p>
            <a:pPr lvl="1"/>
            <a:r>
              <a:rPr lang="cs-CZ" sz="1400" dirty="0"/>
              <a:t>Podpora de </a:t>
            </a:r>
            <a:r>
              <a:rPr lang="cs-CZ" sz="1400" dirty="0" err="1"/>
              <a:t>minimis</a:t>
            </a:r>
            <a:r>
              <a:rPr lang="cs-CZ" sz="1400" dirty="0"/>
              <a:t> (neboli podpora malého rozsahu)</a:t>
            </a:r>
            <a:r>
              <a:rPr lang="cs-CZ" sz="1600" dirty="0"/>
              <a:t> </a:t>
            </a:r>
            <a:r>
              <a:rPr lang="cs-CZ" sz="1400" dirty="0"/>
              <a:t>představuje takovou podporu, která </a:t>
            </a:r>
            <a:r>
              <a:rPr lang="cs-CZ" sz="1400" b="1" dirty="0"/>
              <a:t>nesmí</a:t>
            </a:r>
            <a:r>
              <a:rPr lang="cs-CZ" sz="1400" dirty="0"/>
              <a:t> spolu </a:t>
            </a:r>
            <a:r>
              <a:rPr lang="cs-CZ" sz="1400" b="1" dirty="0"/>
              <a:t>s ostatními podporami „de </a:t>
            </a:r>
            <a:r>
              <a:rPr lang="cs-CZ" sz="1400" b="1" dirty="0" err="1"/>
              <a:t>minimis</a:t>
            </a:r>
            <a:r>
              <a:rPr lang="cs-CZ" sz="1400" b="1" dirty="0"/>
              <a:t>“ poskytnutými jednomu příjemci </a:t>
            </a:r>
            <a:r>
              <a:rPr lang="cs-CZ" sz="1400" dirty="0"/>
              <a:t>za dobu předchozích tří let </a:t>
            </a:r>
            <a:r>
              <a:rPr lang="cs-CZ" sz="1400" b="1" dirty="0"/>
              <a:t>přesáhnout</a:t>
            </a:r>
            <a:r>
              <a:rPr lang="cs-CZ" sz="1400" dirty="0"/>
              <a:t> výši odpovídající částce </a:t>
            </a:r>
            <a:r>
              <a:rPr lang="cs-CZ" sz="1400" b="1" dirty="0"/>
              <a:t>200 000 EUR</a:t>
            </a:r>
            <a:r>
              <a:rPr lang="cs-CZ" sz="1400" dirty="0"/>
              <a:t>. Tento finanční strop platí bez ohledu na formu či účel podpory de </a:t>
            </a:r>
            <a:r>
              <a:rPr lang="cs-CZ" sz="1400" dirty="0" err="1"/>
              <a:t>minimis</a:t>
            </a:r>
            <a:r>
              <a:rPr lang="cs-CZ" sz="1400" dirty="0"/>
              <a:t> poskytnuté v předchozím tříletém období. Za tříleté období se považují fiskální roky používané k daňovým účelům.</a:t>
            </a:r>
          </a:p>
          <a:p>
            <a:pPr lvl="1"/>
            <a:r>
              <a:rPr lang="cs-CZ" sz="1400" dirty="0"/>
              <a:t>Pro přepočet CZK/EUR registr použije měnový kurz Evropské centrální banky platný v den vydání Rozhodnutí o poskytnutí dotace.</a:t>
            </a:r>
          </a:p>
          <a:p>
            <a:r>
              <a:rPr lang="cs-CZ" sz="1800" b="1" dirty="0"/>
              <a:t>Změny v žádostech projektu</a:t>
            </a:r>
          </a:p>
          <a:p>
            <a:pPr lvl="1"/>
            <a:r>
              <a:rPr lang="cs-CZ" sz="1400" dirty="0"/>
              <a:t>V případě </a:t>
            </a:r>
            <a:r>
              <a:rPr lang="cs-CZ" sz="1400" b="1" dirty="0"/>
              <a:t>podstatné</a:t>
            </a:r>
            <a:r>
              <a:rPr lang="cs-CZ" sz="1400" dirty="0"/>
              <a:t> změny v projektu je nutné vždy před podáním monitorovací zprávy změnu nahlásit a požádat o stanovisko</a:t>
            </a:r>
          </a:p>
          <a:p>
            <a:pPr lvl="2"/>
            <a:r>
              <a:rPr lang="cs-CZ" sz="1000" dirty="0"/>
              <a:t>Např. změna rozpočtu, změna kreativce, změna účelu</a:t>
            </a:r>
          </a:p>
          <a:p>
            <a:pPr lvl="1"/>
            <a:r>
              <a:rPr lang="cs-CZ" sz="1400" dirty="0"/>
              <a:t>V případě nepodstatné změny v žádosti, stačí informovat prostřednictvím nástěnky dotačního portálu MK</a:t>
            </a:r>
          </a:p>
          <a:p>
            <a:pPr lvl="2"/>
            <a:r>
              <a:rPr lang="cs-CZ" sz="1000" dirty="0"/>
              <a:t>Např. změna sídla firmy, změna názvu, změna majitele apod.</a:t>
            </a:r>
            <a:endParaRPr lang="cs-CZ" sz="1800" dirty="0"/>
          </a:p>
          <a:p>
            <a:r>
              <a:rPr lang="cs-CZ" sz="1800" b="1" dirty="0"/>
              <a:t>Povinná publicita</a:t>
            </a:r>
          </a:p>
          <a:p>
            <a:pPr lvl="1"/>
            <a:r>
              <a:rPr lang="cs-CZ" sz="1400" dirty="0"/>
              <a:t>Všechny výstupy podpořené z dotace </a:t>
            </a:r>
            <a:r>
              <a:rPr lang="cs-CZ" sz="1400" b="1" dirty="0"/>
              <a:t>musí</a:t>
            </a:r>
            <a:r>
              <a:rPr lang="cs-CZ" sz="1400" dirty="0"/>
              <a:t> být opatřeny povinnou publicitou</a:t>
            </a:r>
          </a:p>
          <a:p>
            <a:pPr lvl="2"/>
            <a:r>
              <a:rPr lang="cs-CZ" sz="1000" dirty="0"/>
              <a:t>Povinná publicita musí být vždy uvedena na webových stránkách žadatele, na viditelném a dohledatelném místě. Použitá loga musejí být v barevné variantě.</a:t>
            </a:r>
          </a:p>
          <a:p>
            <a:pPr lvl="2"/>
            <a:r>
              <a:rPr lang="cs-CZ" sz="1000" dirty="0"/>
              <a:t>Povinná publicita musí být uvedena na všech materiálech určených pro veřejnost i na materiálech, kterými budete dokládat realizaci projektu.</a:t>
            </a:r>
          </a:p>
          <a:p>
            <a:pPr lvl="2"/>
            <a:r>
              <a:rPr lang="cs-CZ" sz="1000" dirty="0"/>
              <a:t>Součástí povinné publicity musí být informace, že projekt XY byl podpořen z prostředků EU </a:t>
            </a:r>
            <a:r>
              <a:rPr lang="cs-CZ" sz="1000" dirty="0" err="1"/>
              <a:t>NextGeneration</a:t>
            </a:r>
            <a:r>
              <a:rPr lang="cs-CZ" sz="1000" dirty="0"/>
              <a:t> – NPO – Ministerstva kultury a EU – NPO – MK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6B9127-F20E-47CC-AC02-FAAEB463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57" y="5880336"/>
            <a:ext cx="6049974" cy="8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8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6BBB1-3D49-4737-9C18-9AC3EFEA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DDA5DB-20B2-40FC-876D-7DB3A51E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Žádost probíhá prostřednictvím dotačního portálu Ministerstva kultury. Žádost podává producent díla a kreativní voucher/y dostává na spolupráci s kreativci, kteří jsou registrovaní v galerii kreativců.</a:t>
            </a:r>
          </a:p>
          <a:p>
            <a:r>
              <a:rPr lang="cs-CZ" sz="2000" dirty="0"/>
              <a:t>Registrace pro kreativní profese: (</a:t>
            </a:r>
            <a:r>
              <a:rPr lang="cs-CZ" sz="2000" dirty="0">
                <a:hlinkClick r:id="rId2"/>
              </a:rPr>
              <a:t>https://vouchery.kreativnicesko.cz/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lvl="0" fontAlgn="ctr"/>
            <a:r>
              <a:rPr lang="cs-CZ" sz="2000" b="1" dirty="0"/>
              <a:t>Období přijímání žádostí:</a:t>
            </a:r>
            <a:r>
              <a:rPr lang="cs-CZ" sz="2000" dirty="0"/>
              <a:t> 1. února 2024 až 30. června 2024</a:t>
            </a:r>
          </a:p>
          <a:p>
            <a:pPr lvl="0" fontAlgn="ctr"/>
            <a:r>
              <a:rPr lang="cs-CZ" sz="2000" b="1" dirty="0"/>
              <a:t>Termín dokončení projektů v žádosti:</a:t>
            </a:r>
            <a:r>
              <a:rPr lang="cs-CZ" sz="2000" dirty="0"/>
              <a:t> Do 30. června 2025</a:t>
            </a:r>
          </a:p>
          <a:p>
            <a:pPr lvl="0" fontAlgn="ctr"/>
            <a:r>
              <a:rPr lang="cs-CZ" sz="2000" b="1" dirty="0"/>
              <a:t>Celková alokace výzvy:</a:t>
            </a:r>
            <a:r>
              <a:rPr lang="cs-CZ" sz="2000" dirty="0"/>
              <a:t> 200 milionů Kč</a:t>
            </a:r>
          </a:p>
          <a:p>
            <a:pPr lvl="0" fontAlgn="ctr"/>
            <a:r>
              <a:rPr lang="cs-CZ" sz="2000" b="1" dirty="0"/>
              <a:t>Spoluúčast žadatele: </a:t>
            </a:r>
            <a:r>
              <a:rPr lang="cs-CZ" sz="2000" dirty="0"/>
              <a:t>Minimálně 15%</a:t>
            </a:r>
          </a:p>
          <a:p>
            <a:pPr lvl="0" fontAlgn="ctr"/>
            <a:r>
              <a:rPr lang="cs-CZ" sz="2000" b="1" dirty="0"/>
              <a:t>Maximální příspěvek z grantu na jeden voucher:</a:t>
            </a:r>
            <a:r>
              <a:rPr lang="cs-CZ" sz="2000" dirty="0"/>
              <a:t> 150 000 Kč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E877949-7738-4F59-9545-58A5B145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5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2ABF16-D747-46EF-A250-430CB497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34001B-D855-4ACC-898F-3AF2BB0C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profese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D5433-7DFD-4CC5-BB96-95B74178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4310" cy="4351338"/>
          </a:xfrm>
        </p:spPr>
        <p:txBody>
          <a:bodyPr>
            <a:normAutofit fontScale="85000" lnSpcReduction="20000"/>
          </a:bodyPr>
          <a:lstStyle/>
          <a:p>
            <a:pPr lvl="1" fontAlgn="ctr"/>
            <a:endParaRPr lang="cs-CZ" dirty="0"/>
          </a:p>
          <a:p>
            <a:pPr lvl="1" fontAlgn="ctr"/>
            <a:r>
              <a:rPr lang="cs-CZ" dirty="0"/>
              <a:t>scénárista</a:t>
            </a:r>
            <a:endParaRPr lang="cs-CZ" sz="2000" dirty="0"/>
          </a:p>
          <a:p>
            <a:pPr lvl="1" fontAlgn="ctr"/>
            <a:r>
              <a:rPr lang="cs-CZ" dirty="0"/>
              <a:t>dramaturg</a:t>
            </a:r>
            <a:endParaRPr lang="cs-CZ" sz="2000" dirty="0"/>
          </a:p>
          <a:p>
            <a:pPr lvl="1" fontAlgn="ctr"/>
            <a:r>
              <a:rPr lang="cs-CZ" dirty="0"/>
              <a:t>kreativní producent, </a:t>
            </a:r>
            <a:r>
              <a:rPr lang="cs-CZ" dirty="0" err="1"/>
              <a:t>showrunner</a:t>
            </a:r>
            <a:endParaRPr lang="cs-CZ" sz="2000" dirty="0"/>
          </a:p>
          <a:p>
            <a:pPr lvl="1" fontAlgn="ctr"/>
            <a:r>
              <a:rPr lang="cs-CZ" dirty="0"/>
              <a:t>režisér</a:t>
            </a:r>
            <a:endParaRPr lang="cs-CZ" sz="2000" dirty="0"/>
          </a:p>
          <a:p>
            <a:pPr lvl="1" fontAlgn="ctr"/>
            <a:r>
              <a:rPr lang="cs-CZ" dirty="0"/>
              <a:t>castingový režisér</a:t>
            </a:r>
            <a:endParaRPr lang="cs-CZ" sz="2000" dirty="0"/>
          </a:p>
          <a:p>
            <a:pPr lvl="1" fontAlgn="ctr"/>
            <a:r>
              <a:rPr lang="cs-CZ" dirty="0"/>
              <a:t>kameraman</a:t>
            </a:r>
            <a:endParaRPr lang="cs-CZ" sz="2000" dirty="0"/>
          </a:p>
          <a:p>
            <a:pPr lvl="1" fontAlgn="ctr"/>
            <a:r>
              <a:rPr lang="cs-CZ" dirty="0"/>
              <a:t>výtvarník, architekt filmu</a:t>
            </a:r>
            <a:endParaRPr lang="cs-CZ" sz="2000" dirty="0"/>
          </a:p>
          <a:p>
            <a:pPr lvl="1" fontAlgn="ctr"/>
            <a:r>
              <a:rPr lang="cs-CZ" dirty="0"/>
              <a:t>kostýmní výtvarník</a:t>
            </a:r>
            <a:endParaRPr lang="cs-CZ" sz="2000" dirty="0"/>
          </a:p>
          <a:p>
            <a:pPr lvl="1" fontAlgn="ctr"/>
            <a:r>
              <a:rPr lang="cs-CZ" dirty="0"/>
              <a:t>Střihač</a:t>
            </a:r>
            <a:endParaRPr lang="cs-CZ" sz="2000" dirty="0"/>
          </a:p>
          <a:p>
            <a:pPr lvl="1" fontAlgn="ctr"/>
            <a:r>
              <a:rPr lang="cs-CZ" dirty="0"/>
              <a:t>Zvukový mistr / </a:t>
            </a:r>
            <a:r>
              <a:rPr lang="cs-CZ" dirty="0" err="1"/>
              <a:t>Sound</a:t>
            </a:r>
            <a:r>
              <a:rPr lang="cs-CZ" dirty="0"/>
              <a:t> designer</a:t>
            </a:r>
            <a:endParaRPr lang="cs-CZ" sz="2000" dirty="0"/>
          </a:p>
          <a:p>
            <a:pPr lvl="1" fontAlgn="ctr"/>
            <a:r>
              <a:rPr lang="cs-CZ" dirty="0"/>
              <a:t>hudební skladatel</a:t>
            </a:r>
          </a:p>
          <a:p>
            <a:pPr lvl="1" fontAlgn="ctr"/>
            <a:r>
              <a:rPr lang="cs-CZ" dirty="0"/>
              <a:t>vizuální obrazové efekty (VFX)</a:t>
            </a:r>
          </a:p>
          <a:p>
            <a:pPr lvl="1" fontAlgn="ctr"/>
            <a:r>
              <a:rPr lang="cs-CZ" dirty="0"/>
              <a:t>marketingové strategie</a:t>
            </a:r>
          </a:p>
          <a:p>
            <a:pPr lvl="1" fontAlgn="ctr"/>
            <a:r>
              <a:rPr lang="cs-CZ" dirty="0"/>
              <a:t>fotograf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A7400E8-6ACD-48F8-894C-D96E9F3B01F4}"/>
              </a:ext>
            </a:extLst>
          </p:cNvPr>
          <p:cNvSpPr txBox="1">
            <a:spLocks/>
          </p:cNvSpPr>
          <p:nvPr/>
        </p:nvSpPr>
        <p:spPr>
          <a:xfrm>
            <a:off x="6096000" y="1839228"/>
            <a:ext cx="45643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ctr"/>
            <a:endParaRPr lang="cs-CZ" sz="1700" dirty="0"/>
          </a:p>
          <a:p>
            <a:pPr lvl="1" fontAlgn="ctr"/>
            <a:r>
              <a:rPr lang="cs-CZ" sz="2000" dirty="0"/>
              <a:t>grafik</a:t>
            </a:r>
          </a:p>
          <a:p>
            <a:pPr lvl="1" fontAlgn="ctr"/>
            <a:r>
              <a:rPr lang="cs-CZ" sz="2000" dirty="0"/>
              <a:t>umělecký maskér</a:t>
            </a:r>
          </a:p>
          <a:p>
            <a:pPr lvl="1" fontAlgn="ctr"/>
            <a:r>
              <a:rPr lang="cs-CZ" sz="2000" dirty="0"/>
              <a:t>kolorista (</a:t>
            </a:r>
            <a:r>
              <a:rPr lang="cs-CZ" sz="2000" dirty="0" err="1"/>
              <a:t>grader</a:t>
            </a:r>
            <a:r>
              <a:rPr lang="cs-CZ" sz="2000" dirty="0"/>
              <a:t>)</a:t>
            </a:r>
          </a:p>
          <a:p>
            <a:pPr lvl="1" fontAlgn="ctr"/>
            <a:r>
              <a:rPr lang="cs-CZ" sz="2000" dirty="0"/>
              <a:t>výtvarník animovaného filmu (pozadí, postav, rekvizit)</a:t>
            </a:r>
          </a:p>
          <a:p>
            <a:pPr lvl="1" fontAlgn="ctr"/>
            <a:r>
              <a:rPr lang="cs-CZ" sz="2000" dirty="0"/>
              <a:t>režisér animovaného filmu</a:t>
            </a:r>
          </a:p>
          <a:p>
            <a:pPr lvl="1" fontAlgn="ctr"/>
            <a:r>
              <a:rPr lang="cs-CZ" sz="2000" dirty="0" err="1"/>
              <a:t>storyboardista</a:t>
            </a:r>
            <a:endParaRPr lang="cs-CZ" sz="2000" dirty="0"/>
          </a:p>
          <a:p>
            <a:pPr lvl="1" fontAlgn="ctr"/>
            <a:r>
              <a:rPr lang="cs-CZ" sz="2000" dirty="0"/>
              <a:t>layout </a:t>
            </a:r>
            <a:r>
              <a:rPr lang="cs-CZ" sz="2000" dirty="0" err="1"/>
              <a:t>artist</a:t>
            </a:r>
            <a:r>
              <a:rPr lang="cs-CZ" sz="2000" dirty="0"/>
              <a:t> animovaného filmu</a:t>
            </a:r>
          </a:p>
          <a:p>
            <a:pPr lvl="1" fontAlgn="ctr"/>
            <a:r>
              <a:rPr lang="cs-CZ" sz="2000" dirty="0"/>
              <a:t>výtvarník - modelář animovaného filmu</a:t>
            </a:r>
          </a:p>
          <a:p>
            <a:pPr lvl="1" fontAlgn="ctr"/>
            <a:r>
              <a:rPr lang="cs-CZ" sz="2000" dirty="0"/>
              <a:t>animátor</a:t>
            </a:r>
          </a:p>
          <a:p>
            <a:pPr lvl="1" fontAlgn="ctr"/>
            <a:r>
              <a:rPr lang="cs-CZ" sz="2000" dirty="0"/>
              <a:t>grafik, </a:t>
            </a:r>
            <a:r>
              <a:rPr lang="cs-CZ" sz="2000" dirty="0" err="1"/>
              <a:t>motion</a:t>
            </a:r>
            <a:r>
              <a:rPr lang="cs-CZ" sz="2000" dirty="0"/>
              <a:t> grafik</a:t>
            </a:r>
          </a:p>
          <a:p>
            <a:pPr lvl="1" fontAlgn="ctr"/>
            <a:r>
              <a:rPr lang="cs-CZ" sz="2000" dirty="0"/>
              <a:t>kameraman animovaného filmu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86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1EE61-C492-4D3E-B35D-D133CE6C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portál Ministerstva kultury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955BA-9081-4CEB-86C0-03DBD413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0" y="3218198"/>
            <a:ext cx="10515600" cy="75818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https://dpmk.mkcr.cz/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CC2AA72-83C4-47C8-9553-22322BD9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7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Založení žádosti – registrace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91544" y="1556792"/>
            <a:ext cx="7467600" cy="3888432"/>
          </a:xfrm>
        </p:spPr>
        <p:txBody>
          <a:bodyPr>
            <a:normAutofit/>
          </a:bodyPr>
          <a:lstStyle/>
          <a:p>
            <a:r>
              <a:rPr lang="cs-CZ" sz="1600" dirty="0"/>
              <a:t>žádost se vyplňuje a odevzdává prostřednictvím on-line dotačního portálu: </a:t>
            </a:r>
            <a:endParaRPr lang="cs-CZ" sz="1600" dirty="0">
              <a:hlinkClick r:id="rId2"/>
            </a:endParaRPr>
          </a:p>
          <a:p>
            <a:pPr lvl="1"/>
            <a:r>
              <a:rPr lang="cs-CZ" sz="1600" dirty="0">
                <a:hlinkClick r:id="rId2"/>
              </a:rPr>
              <a:t>https://dpmkportal.mkcr.cz/default</a:t>
            </a:r>
            <a:endParaRPr lang="cs-CZ" sz="1600" dirty="0"/>
          </a:p>
          <a:p>
            <a:pPr marL="388620" lvl="1" indent="-342900">
              <a:spcBef>
                <a:spcPts val="600"/>
              </a:spcBef>
              <a:buSzPct val="70000"/>
            </a:pPr>
            <a:r>
              <a:rPr lang="cs-CZ" sz="1600" dirty="0"/>
              <a:t>nejprve je nutné provést registraci žadatele</a:t>
            </a:r>
          </a:p>
          <a:p>
            <a:pPr marL="388620" lvl="1" indent="-342900">
              <a:spcBef>
                <a:spcPts val="600"/>
              </a:spcBef>
              <a:buSzPct val="70000"/>
            </a:pPr>
            <a:r>
              <a:rPr lang="cs-CZ" sz="1600" dirty="0"/>
              <a:t>registraci provádí fyzická osoba zastupující žadatele</a:t>
            </a:r>
          </a:p>
          <a:p>
            <a:pPr lvl="1"/>
            <a:r>
              <a:rPr lang="cs-CZ" sz="1600" dirty="0"/>
              <a:t>statutární zástupce nebo jím pověřený pracovník, který se prokáže svou e-identitou</a:t>
            </a:r>
          </a:p>
          <a:p>
            <a:pPr lvl="1"/>
            <a:r>
              <a:rPr lang="cs-CZ" sz="1600" dirty="0"/>
              <a:t>po ověření e-identity tato osoba založí žadatele – tedy právnickou osobu, kterou zastupuje (vyplní IČ a načte data z ARES)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Upozornění: osoba, která provede registraci žadatele se stává hlavním administrátorem, který může do systému přidávat další administrátory a přiřazovat jim různé druhy oprávnění.</a:t>
            </a:r>
          </a:p>
          <a:p>
            <a:pPr marL="365760" lvl="1" indent="0">
              <a:buNone/>
            </a:pPr>
            <a:endParaRPr lang="cs-CZ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5877272"/>
            <a:ext cx="59420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0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Registrace žadatele 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5661248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991544" y="1556792"/>
            <a:ext cx="7467600" cy="3888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ClrTx/>
              <a:buSzPct val="70000"/>
            </a:pPr>
            <a:r>
              <a:rPr lang="cs-CZ" sz="1600" dirty="0"/>
              <a:t>při registraci zvolte právnickou osobu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/>
              <a:t>Nejprve je nutné provést registraci uživatele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provádí ji fyzická osoba zastupující žadatele (statutární zástupce, pracovník pověřený plnou mocí)</a:t>
            </a:r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60" y="2348880"/>
            <a:ext cx="82151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6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Registrace uživatele 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5878917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991544" y="1628800"/>
            <a:ext cx="7467600" cy="42484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ClrTx/>
              <a:buSzPct val="70000"/>
            </a:pPr>
            <a:r>
              <a:rPr lang="cs-CZ" sz="1700" dirty="0"/>
              <a:t>statutární zástupce nebo jiná jím pověřená osoba se přihlásí pomocí e-identity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200" dirty="0"/>
          </a:p>
          <a:p>
            <a:pPr marL="617220" lvl="2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700" dirty="0"/>
              <a:t>administrátorů za jednoho žadatele může být více</a:t>
            </a:r>
          </a:p>
          <a:p>
            <a:pPr marL="617220" lvl="2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700" dirty="0"/>
              <a:t>každý z nich musí disponovat e-identitou</a:t>
            </a:r>
          </a:p>
          <a:p>
            <a:pPr marL="617220" lvl="2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700" dirty="0"/>
              <a:t>první registrovaný uživatel se stává </a:t>
            </a:r>
            <a:r>
              <a:rPr lang="cs-CZ" sz="1700" b="1" dirty="0"/>
              <a:t>hlavním správcem všech administrátorů za žadatele </a:t>
            </a:r>
            <a:r>
              <a:rPr lang="cs-CZ" sz="1700" dirty="0"/>
              <a:t>(tj. umožňuje vstup dalších administrátorů do systému, přiděluje jim různá oprávnění ve vztahu k jednotlivým žádostem)</a:t>
            </a:r>
          </a:p>
          <a:p>
            <a:pPr marL="617220" lvl="2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endParaRPr lang="cs-CZ" sz="800" dirty="0"/>
          </a:p>
          <a:p>
            <a:pPr marL="274320" lvl="2" indent="0" algn="just">
              <a:spcBef>
                <a:spcPts val="600"/>
              </a:spcBef>
              <a:buSzPct val="70000"/>
              <a:buNone/>
            </a:pPr>
            <a:r>
              <a:rPr lang="cs-CZ" sz="1200" b="1" dirty="0">
                <a:solidFill>
                  <a:srgbClr val="FF0000"/>
                </a:solidFill>
              </a:rPr>
              <a:t>Upozornění: </a:t>
            </a:r>
          </a:p>
          <a:p>
            <a:pPr marL="274320" lvl="2" indent="0" algn="just">
              <a:spcBef>
                <a:spcPts val="600"/>
              </a:spcBef>
              <a:buSzPct val="70000"/>
              <a:buNone/>
            </a:pPr>
            <a:r>
              <a:rPr lang="cs-CZ" sz="1700" dirty="0"/>
              <a:t>Na přípravě žádosti v dotačním portálu MK může pracovat více administrátorů za žadatele, kteří nemusí ve vztahu k MK prokazovat své oprávnění k této činnosti. </a:t>
            </a:r>
          </a:p>
          <a:p>
            <a:pPr marL="274320" lvl="2" indent="0" algn="just">
              <a:spcBef>
                <a:spcPts val="600"/>
              </a:spcBef>
              <a:buSzPct val="70000"/>
              <a:buNone/>
            </a:pPr>
            <a:r>
              <a:rPr lang="cs-CZ" sz="1700" dirty="0"/>
              <a:t>Podat žádost však může jen ta fyzická osoba</a:t>
            </a:r>
          </a:p>
          <a:p>
            <a:pPr marL="720090" lvl="3" indent="-171450" algn="just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700" dirty="0"/>
              <a:t>která je statutárním orgánem nebo je pověřená plnou mocí</a:t>
            </a:r>
          </a:p>
          <a:p>
            <a:pPr marL="720090" lvl="3" indent="-171450" algn="just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700" dirty="0"/>
              <a:t>která bude v době podání žádosti přihlášena do portálu pod svou e-identitou a při přihlášení přes Identitu občana udělí souhlas s výdejem údajů: jméno, příjmení, datum narození, adresa. </a:t>
            </a:r>
          </a:p>
          <a:p>
            <a:pPr marL="274320" lvl="2" indent="0" algn="just">
              <a:spcBef>
                <a:spcPts val="600"/>
              </a:spcBef>
              <a:buSzPct val="70000"/>
              <a:buNone/>
            </a:pPr>
            <a:r>
              <a:rPr lang="cs-CZ" sz="1700" dirty="0"/>
              <a:t>Soulad těchto údajů bude ověřován!!!</a:t>
            </a:r>
          </a:p>
          <a:p>
            <a:pPr marL="274320" lvl="2" indent="0">
              <a:spcBef>
                <a:spcPts val="600"/>
              </a:spcBef>
              <a:buSzPct val="70000"/>
              <a:buNone/>
            </a:pP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Registrace uživatele 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5878917"/>
            <a:ext cx="5964844" cy="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991544" y="1628800"/>
            <a:ext cx="7467600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každá právnická osoba má v systému jen 1 registraci</a:t>
            </a:r>
          </a:p>
          <a:p>
            <a:pPr marL="342900" lvl="1" indent="-34290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z té má přístup k žádostem do všech výzev, v nichž je oprávněným žadatelem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dirty="0"/>
              <a:t>CO DĚLAT KDYŽ je Vaše právnická osoba v portálu již registrována a nikdo z oprávněných osob nemá do registrace přístup? 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cs-CZ" sz="1200" dirty="0"/>
          </a:p>
          <a:p>
            <a:pPr marL="560070" lvl="2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je nutné vyplnit oficiální žádost o přidání administrátora k žadateli (vzor ke stažení) a podepsanou ji poslat datovou schránku MK</a:t>
            </a:r>
          </a:p>
          <a:p>
            <a:pPr marL="560070" lvl="2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MK zajistí změnu v registraci žadatele u správce portálu</a:t>
            </a:r>
          </a:p>
          <a:p>
            <a:pPr marL="560070" lvl="2" indent="-285750">
              <a:spcBef>
                <a:spcPts val="600"/>
              </a:spcBef>
              <a:buClrTx/>
              <a:buSzPct val="70000"/>
              <a:buFont typeface="Arial" panose="020B0604020202020204" pitchFamily="34" charset="0"/>
              <a:buChar char="•"/>
            </a:pPr>
            <a:r>
              <a:rPr lang="cs-CZ" sz="1600" dirty="0"/>
              <a:t>tento proces může trvat delší dobu, je nutné tedy co nejdříve ověřit, zda Vám přístup do registrace žadatele funguje a jakékoli problémy bezodkladně řešit</a:t>
            </a:r>
          </a:p>
          <a:p>
            <a:pPr marL="617220" lvl="2" indent="-342900"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274320" lvl="2" indent="0">
              <a:spcBef>
                <a:spcPts val="600"/>
              </a:spcBef>
              <a:buSzPct val="70000"/>
              <a:buNone/>
            </a:pP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754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1239</Words>
  <Application>Microsoft Office PowerPoint</Application>
  <PresentationFormat>Širokoúhlá obrazovka</PresentationFormat>
  <Paragraphs>175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Motiv Office</vt:lpstr>
      <vt:lpstr>Kreativní vouchery – Tvorba hraných, dokumentárních a animovaných audiovizuálních děl</vt:lpstr>
      <vt:lpstr>Účel dotace</vt:lpstr>
      <vt:lpstr>Podání žádosti</vt:lpstr>
      <vt:lpstr>Podporované profese</vt:lpstr>
      <vt:lpstr>Dotační portál Ministerstva kultury</vt:lpstr>
      <vt:lpstr>Založení žádosti – registrace </vt:lpstr>
      <vt:lpstr>Registrace žadatele 1</vt:lpstr>
      <vt:lpstr>Registrace uživatele 2</vt:lpstr>
      <vt:lpstr>Registrace uživatele 3</vt:lpstr>
      <vt:lpstr>E-IDENTITA 1</vt:lpstr>
      <vt:lpstr>E-IDENTITA 2</vt:lpstr>
      <vt:lpstr>Založení žádosti – vstup do portálu</vt:lpstr>
      <vt:lpstr>VSTUP DO PORTÁLU – udělení souhlasu </vt:lpstr>
      <vt:lpstr>Žádost</vt:lpstr>
      <vt:lpstr>Náhled žádosti</vt:lpstr>
      <vt:lpstr>Přílohy</vt:lpstr>
      <vt:lpstr>Podání žádosti</vt:lpstr>
      <vt:lpstr>Celostátní galerie kreativců</vt:lpstr>
      <vt:lpstr>Založení žádosti – registrace profilu</vt:lpstr>
      <vt:lpstr>Prezentace aplikace PowerPoint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Zingl</dc:creator>
  <cp:lastModifiedBy>Pavel Zingl</cp:lastModifiedBy>
  <cp:revision>18</cp:revision>
  <dcterms:created xsi:type="dcterms:W3CDTF">2024-01-12T12:30:59Z</dcterms:created>
  <dcterms:modified xsi:type="dcterms:W3CDTF">2024-01-19T10:53:34Z</dcterms:modified>
</cp:coreProperties>
</file>