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3" r:id="rId3"/>
    <p:sldId id="267" r:id="rId4"/>
    <p:sldId id="269" r:id="rId5"/>
    <p:sldId id="265" r:id="rId6"/>
    <p:sldId id="264" r:id="rId7"/>
    <p:sldId id="266" r:id="rId8"/>
    <p:sldId id="268" r:id="rId9"/>
    <p:sldId id="270" r:id="rId10"/>
    <p:sldId id="271" r:id="rId11"/>
    <p:sldId id="272" r:id="rId12"/>
    <p:sldId id="273" r:id="rId13"/>
    <p:sldId id="274" r:id="rId14"/>
    <p:sldId id="278" r:id="rId15"/>
    <p:sldId id="276" r:id="rId16"/>
    <p:sldId id="277" r:id="rId17"/>
    <p:sldId id="279" r:id="rId18"/>
    <p:sldId id="305" r:id="rId19"/>
    <p:sldId id="306" r:id="rId20"/>
    <p:sldId id="309" r:id="rId21"/>
    <p:sldId id="310" r:id="rId22"/>
    <p:sldId id="261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Z" initials="MZ" lastIdx="4" clrIdx="0"/>
  <p:cmAuthor id="1" name="Mašková Pavla" initials="MP" lastIdx="4" clrIdx="1"/>
  <p:cmAuthor id="2" name="Tupý Michal" initials="T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34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042-C6FB-4666-B7F1-4FBC7562245D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97BE3-87E8-47F8-9000-109D8F6AA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6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8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38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97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09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12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91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40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64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52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2713-F44D-4EC5-A0EC-355DC296BE46}" type="datetimeFigureOut">
              <a:rPr lang="cs-CZ" smtClean="0"/>
              <a:t>06.06.2023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4D61-A5B9-42D6-9532-7FC4F457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98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cr.cz/doc/cms_library/pamz_prechodne-dosavadni-verze-15142.do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kcr.cz/doc/cms_library/pamz_prechodne-nova-verze-15146.doc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cr.cz/doc/cms_library/nstavz_priloha_3-15141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mkcr.cz/doc/cms_library/pamz_prechodne-dosavadni-verze-15142.doc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cr.cz/doc/cms_library/nstavz_priloha_3-15141.doc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mkcr.cz/doc/cms_library/pamz_prechodne-nova-verze-15146.doc.do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mkcr.cz/metodicka-spoluprace-s-organy-pamatkove-pece-29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2450" y="2636912"/>
            <a:ext cx="7772400" cy="1800200"/>
          </a:xfrm>
        </p:spPr>
        <p:txBody>
          <a:bodyPr>
            <a:noAutofit/>
          </a:bodyPr>
          <a:lstStyle/>
          <a:p>
            <a:r>
              <a:rPr lang="cs-CZ" sz="3200" b="1" dirty="0"/>
              <a:t>Odložení účinnosti </a:t>
            </a:r>
            <a:br>
              <a:rPr lang="cs-CZ" sz="3200" b="1" dirty="0"/>
            </a:br>
            <a:r>
              <a:rPr lang="cs-CZ" sz="3200" b="1" dirty="0"/>
              <a:t>nového stavebního zákona </a:t>
            </a:r>
            <a:br>
              <a:rPr lang="cs-CZ" sz="3200" b="1" dirty="0"/>
            </a:br>
            <a:r>
              <a:rPr lang="cs-CZ" sz="3200" b="1" dirty="0"/>
              <a:t>a dopad na orgány státní památkové péče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49275"/>
            <a:ext cx="40322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99592" y="5661248"/>
            <a:ext cx="75601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> Popis k právnímu stavu ze dne 6. června 2023</a:t>
            </a:r>
          </a:p>
        </p:txBody>
      </p:sp>
    </p:spTree>
    <p:extLst>
      <p:ext uri="{BB962C8B-B14F-4D97-AF65-F5344CB8AC3E}">
        <p14:creationId xmlns:p14="http://schemas.microsoft.com/office/powerpoint/2010/main" val="368346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Ostatní věci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416824" cy="36004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Co patří do </a:t>
            </a:r>
            <a:r>
              <a:rPr lang="cs-CZ" b="1" dirty="0"/>
              <a:t>kategorie ostatních věcí</a:t>
            </a:r>
            <a:r>
              <a:rPr lang="cs-CZ" dirty="0"/>
              <a:t>, by se mohlo zdát na první pohled jasné.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Mezi tyto okruhy patří </a:t>
            </a:r>
            <a:r>
              <a:rPr lang="cs-CZ" b="1" dirty="0"/>
              <a:t>nakládání s movitými kulturními památkami a movitými národními kulturními památkami </a:t>
            </a:r>
            <a:r>
              <a:rPr lang="cs-CZ" dirty="0"/>
              <a:t>a pak to mohou být </a:t>
            </a:r>
            <a:r>
              <a:rPr lang="cs-CZ" b="1" dirty="0"/>
              <a:t>úpravy</a:t>
            </a:r>
            <a:r>
              <a:rPr lang="cs-CZ" dirty="0"/>
              <a:t> nemovitých kulturních památek, nemovitých národních kulturních památek a individuálně nechráněných nemovitostí v památkových rezervacích, v památkových zónách nebo v ochranných pásmech podle § 17 zákona o státní památkové péči, </a:t>
            </a:r>
            <a:r>
              <a:rPr lang="cs-CZ" b="1" dirty="0"/>
              <a:t>které z povahy věci nejsou předmětem zájmu stavebního práva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POZOR u kácení či výsadby dřevin je třeba znát kontext, za kterého k němu dochází. Pokud má dojít ke kácení v souvislosti se stavbou (tj. záměrem podle stavebního zákona z roku 2021) jde o záměr. Pouze kácení či výsadba dřevin bez souvislosti se stavebním záměrem patří mezi ostatní věci.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6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Ochranná pásma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941568" cy="4512097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sz="4200" dirty="0"/>
              <a:t>Vymezení ochranného pásma podle § 17 zákona o státní památkové péči, popř. jeho změna nebo zrušení, naplňuje znaky záměru podle stavebního zákona z roku 2021. </a:t>
            </a:r>
          </a:p>
          <a:p>
            <a:pPr marL="0" indent="0" algn="just">
              <a:buNone/>
            </a:pPr>
            <a:endParaRPr lang="cs-CZ" sz="4200" dirty="0"/>
          </a:p>
          <a:p>
            <a:pPr marL="0" indent="0" algn="just">
              <a:buNone/>
            </a:pPr>
            <a:r>
              <a:rPr lang="cs-CZ" sz="4200" dirty="0"/>
              <a:t>Základní věcná i místní příslušnost pro orgán státní památkové péče se v důsledku přijetí zákona č. 284/2021 Sb. nezměnila. </a:t>
            </a:r>
          </a:p>
          <a:p>
            <a:pPr marL="0" indent="0" algn="just">
              <a:buNone/>
            </a:pPr>
            <a:endParaRPr lang="cs-CZ" sz="4200" b="1" dirty="0"/>
          </a:p>
          <a:p>
            <a:pPr marL="0" indent="0" algn="just">
              <a:buNone/>
            </a:pPr>
            <a:r>
              <a:rPr lang="cs-CZ" sz="4200" b="1" dirty="0"/>
              <a:t>Změnila se forma aktu a v některých případech i podmínky pro zahájení řízení. </a:t>
            </a:r>
          </a:p>
          <a:p>
            <a:pPr marL="0" indent="0" algn="just">
              <a:buNone/>
            </a:pPr>
            <a:endParaRPr lang="cs-CZ" sz="4200" dirty="0"/>
          </a:p>
          <a:p>
            <a:pPr marL="0" indent="0" algn="just">
              <a:buNone/>
            </a:pPr>
            <a:r>
              <a:rPr lang="cs-CZ" sz="4200" dirty="0"/>
              <a:t>V případě </a:t>
            </a:r>
            <a:r>
              <a:rPr lang="cs-CZ" sz="4200" b="1" dirty="0"/>
              <a:t>vymezení nebo zrušení ochranného pásma </a:t>
            </a:r>
            <a:r>
              <a:rPr lang="cs-CZ" sz="4200" dirty="0"/>
              <a:t>by tak měly orgány státní památkové péče postupovat podle dosavadní právní úpravy. Ovšem tento závěr je jakž takž jednoznačný v případě vymezení, popř. zrušení ochranného pásma. </a:t>
            </a:r>
          </a:p>
          <a:p>
            <a:pPr marL="0" indent="0" algn="just">
              <a:buNone/>
            </a:pPr>
            <a:endParaRPr lang="cs-CZ" sz="4200" dirty="0"/>
          </a:p>
          <a:p>
            <a:pPr marL="0" indent="0" algn="just">
              <a:buNone/>
            </a:pPr>
            <a:r>
              <a:rPr lang="cs-CZ" sz="4200" b="1" dirty="0"/>
              <a:t>Vymezení ochranného pásma není záměrem uvedeným v příloze č. 3 stavebního zákona z roku 2021. 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473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Ochranná pásma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881430" cy="410445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Na změnu ochranného pásma dopadá čl. V odst. 1 zákona č. 284/2021 Sb., který konstatuje, že </a:t>
            </a:r>
            <a:r>
              <a:rPr lang="cs-CZ" i="1" dirty="0"/>
              <a:t>„při změně ochranného pásma nemovité kulturní památky, nemovité národní kulturní památky, památkové rezervace nebo památkové zóny, které bylo vymezeno podle dosavadních právních předpisů, se postupuje podle § 17 zákona č. 20/1987 Sb., ve znění účinném ode dne nabytí účinnosti tohoto zákona“.</a:t>
            </a:r>
            <a:r>
              <a:rPr lang="cs-CZ" dirty="0"/>
              <a:t>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 důsledku nepřímé novely obsažené v § 334a odst. 3 stavebního zákona z roku 2021 není jasné, která z obecných zásad se uplatní.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Jde o speciální ustanovení ve vztahu k obecnému § 334a odst. 3 stavebního zákona z roku 2021 nebo se uplatní pravidlo </a:t>
            </a:r>
            <a:r>
              <a:rPr lang="cs-CZ" i="1" dirty="0"/>
              <a:t>lex </a:t>
            </a:r>
            <a:r>
              <a:rPr lang="cs-CZ" i="1" dirty="0" err="1"/>
              <a:t>posterior</a:t>
            </a:r>
            <a:r>
              <a:rPr lang="cs-CZ" i="1" dirty="0"/>
              <a:t> </a:t>
            </a:r>
            <a:r>
              <a:rPr lang="cs-CZ" i="1" dirty="0" err="1"/>
              <a:t>derogat</a:t>
            </a:r>
            <a:r>
              <a:rPr lang="cs-CZ" i="1" dirty="0"/>
              <a:t> priori</a:t>
            </a:r>
            <a:r>
              <a:rPr lang="cs-CZ" dirty="0"/>
              <a:t>?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Lze tak spíše doporučit, aby </a:t>
            </a:r>
            <a:r>
              <a:rPr lang="cs-CZ" b="1" dirty="0"/>
              <a:t>v přechodném období orgány státní památkové péče stávající ochranná pásma neměnily</a:t>
            </a:r>
            <a:r>
              <a:rPr lang="cs-CZ" dirty="0"/>
              <a:t>. Bylo by velmi nepříjemné se ex post dozvědět, že zvolenou variantu následně správní soudy označí za vadnou a akt přijatý na jejím základě možná až za nulitní.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5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Ochranná pásma</a:t>
            </a:r>
            <a:endParaRPr lang="cs-CZ" dirty="0"/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16832"/>
            <a:ext cx="7704856" cy="41764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Pokud stavební zákony určité </a:t>
            </a:r>
            <a:r>
              <a:rPr lang="cs-CZ" b="1" dirty="0"/>
              <a:t>záměry zařazují do volného režimu</a:t>
            </a:r>
            <a:r>
              <a:rPr lang="cs-CZ" dirty="0"/>
              <a:t>, znamená to, že to </a:t>
            </a:r>
            <a:r>
              <a:rPr lang="cs-CZ" b="1" dirty="0"/>
              <a:t>jsou i tak záměry podle stavebního zákona z roku 2021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Režim volný podle stavebního práva a podle zákona o státní památkové péči se nepřekrývají. Nedá se ani konstatovat, že regulace na úseku státní památkové péče je vždy širší. Jsou a i nadále budou úpravy nemovitostí, které nejsou kulturními památkami a nacházejí se v ochranném pásmu podle zákona o státní památkové péči, regulované stavebním právem, které z hlediska památkové péče regulovány nejsou a nebudou (vnitřní úpravy, které se neprojeví navenek, popř. úpravy, o kterých říká rozhodnutí o vymezení ochranného pásma, že nevyžadují závazné stanovisko posle § 14 zákona o státní památkové péči).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 těchto věcech by měly orgány státní památkové péče postupovat v přechodném období podle dosavadní právní úpravy, tedy </a:t>
            </a:r>
            <a:r>
              <a:rPr lang="cs-CZ" b="1" dirty="0"/>
              <a:t>regulovat takové záměry </a:t>
            </a:r>
            <a:r>
              <a:rPr lang="cs-CZ" b="1" u="sng" dirty="0"/>
              <a:t>rozhodnutím</a:t>
            </a:r>
            <a:r>
              <a:rPr lang="cs-CZ" b="1" dirty="0"/>
              <a:t> obecního úřadu obce s rozšířenou působností jako orgánu státní památkové péče</a:t>
            </a:r>
            <a:r>
              <a:rPr lang="cs-CZ" dirty="0"/>
              <a:t>. 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79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cs-CZ" dirty="0"/>
              <a:t>Vyhrazené stavby v památkových rezervacích, památkových zónách nebo ochranných pásmech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416824" cy="3600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Vyhrazené stavby (záměry uvedené v příloze č. 3 stavebního zákona z roku 2021) posuzuje dle nové právní úpravy </a:t>
            </a:r>
            <a:r>
              <a:rPr lang="cs-CZ" b="1" dirty="0"/>
              <a:t>Dopravní a energetický stavební úřad, ale nikoli jako orgán státní památkové péče </a:t>
            </a:r>
            <a:r>
              <a:rPr lang="cs-CZ" dirty="0"/>
              <a:t>(§ 17a zákona o státní památkové péči byl zrušen zákonem č. 152/2023 Sb.). 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I v přechodném období tak bude tyto záměry dále </a:t>
            </a:r>
            <a:r>
              <a:rPr lang="cs-CZ" b="1" dirty="0"/>
              <a:t>posuzovat formou závazného stanoviska obecní úřad obce s rozšířenou působností</a:t>
            </a:r>
            <a:r>
              <a:rPr lang="cs-CZ" dirty="0"/>
              <a:t>. Případnou </a:t>
            </a:r>
            <a:r>
              <a:rPr lang="cs-CZ" b="1" dirty="0"/>
              <a:t>fikci, vznik koordinovaného závazného stanoviska</a:t>
            </a:r>
            <a:r>
              <a:rPr lang="cs-CZ" dirty="0"/>
              <a:t> však v tomto případě již </a:t>
            </a:r>
            <a:r>
              <a:rPr lang="cs-CZ" b="1" dirty="0"/>
              <a:t>upravuje stavební zákon z roku 2021</a:t>
            </a:r>
            <a:r>
              <a:rPr lang="cs-CZ" dirty="0"/>
              <a:t>.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556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Památkové rezervace </a:t>
            </a:r>
            <a:br>
              <a:rPr lang="cs-CZ" dirty="0"/>
            </a:br>
            <a:r>
              <a:rPr lang="cs-CZ" dirty="0"/>
              <a:t>a památkové zóny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20888"/>
            <a:ext cx="7416824" cy="36004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dirty="0"/>
              <a:t>Pokud stavební zákony určité </a:t>
            </a:r>
            <a:r>
              <a:rPr lang="cs-CZ" b="1" dirty="0"/>
              <a:t>záměry zařazují do volného režimu</a:t>
            </a:r>
            <a:r>
              <a:rPr lang="cs-CZ" dirty="0"/>
              <a:t>, znamená to, že </a:t>
            </a:r>
            <a:r>
              <a:rPr lang="cs-CZ" b="1" dirty="0"/>
              <a:t>jsou i tak záměry podle stavebního zákona z roku 2021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V těchto věcech budou orgány státní památkové péče postupovat v přechodném období podle dosavadní právní úpravy, tedy </a:t>
            </a:r>
            <a:r>
              <a:rPr lang="cs-CZ" b="1" dirty="0"/>
              <a:t>regulovat takové záměry </a:t>
            </a:r>
            <a:r>
              <a:rPr lang="cs-CZ" b="1" u="sng" dirty="0"/>
              <a:t>rozhodnutím</a:t>
            </a:r>
            <a:r>
              <a:rPr lang="cs-CZ" b="1" dirty="0"/>
              <a:t> orgánu státní památkové péče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Podle nové právní úpravy bude rozhodnutím posuzována úprava dřevin </a:t>
            </a:r>
            <a:r>
              <a:rPr lang="cs-CZ" dirty="0"/>
              <a:t>(vymezená v § 6a odst. 1 zákona o státní památkové péči), která </a:t>
            </a:r>
            <a:r>
              <a:rPr lang="cs-CZ" b="1" dirty="0"/>
              <a:t>nemá vazbu na záměr </a:t>
            </a:r>
            <a:r>
              <a:rPr lang="cs-CZ" dirty="0"/>
              <a:t>podle stavebního zákona z roku 2021. Tato úprava platí i pro úpravy dřevin v ochranných pásmech podle § 17 zákona o státní památkové péči.</a:t>
            </a:r>
          </a:p>
          <a:p>
            <a:pPr marL="0" lvl="0" indent="0" algn="just">
              <a:buNone/>
            </a:pP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430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Přemisťování kulturních památek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1" y="1484784"/>
            <a:ext cx="8034498" cy="46085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Krajským úřadům se jako orgánům státní památkové péče rozpadne situace v přechodném období do tří základních variant: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přemístění stavby, která je kulturní památkou, bude i nadále krajský úřad posuzovat rozhodnutím, pokud půjde o případ, který stavební předpisy nevnímají jako záměr podle stavebního zákona z roku 2021 (příkladem by mohlo být přemístění sochy v rámci téhož zámeckého parku),</a:t>
            </a:r>
          </a:p>
          <a:p>
            <a:pPr lvl="0"/>
            <a:r>
              <a:rPr lang="cs-CZ" dirty="0"/>
              <a:t>přemístění stavby, která je kulturní památkou, bude i nadále posuzováno formou rozhodnutí, pokud k přemístění stavby nedochází v souvislosti se záměrem podle přílohy č. 3 stavebního zákona z roku 2021,</a:t>
            </a:r>
          </a:p>
          <a:p>
            <a:pPr lvl="0"/>
            <a:r>
              <a:rPr lang="cs-CZ" dirty="0"/>
              <a:t>přemístění stavby, která je kulturní památkou, bude posuzováno formou závazného stanoviska, pokud k přemístění stavby má dojít v souvislosti se záměrem podle přílohy č. 3 stavebního zákona z roku 2021 nebo samotné přemístění stavby splňuje znaky záměru podle stavebního zákona z roku 2021.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S ohledem na výše uvedené je třeba znát kontext, tj. důvod proč k přemístění má dojít.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Častým příkladem přemístění kulturní památky souvisí s realizací liniové stavby, tedy jde o typický příklad stavby uvedené v příloze č. 3 stavebního zákona z roku 2021.</a:t>
            </a:r>
          </a:p>
          <a:p>
            <a:pPr marL="0" lvl="0" indent="0" algn="just">
              <a:buNone/>
            </a:pP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68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/>
              <a:t>Přestupky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416824" cy="410445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dirty="0"/>
              <a:t>Bude úprava provedená v rozporu se zákonem o státní památkové péči a splňující definici záměru podle stavebního zákona z roku 2021 onou „</a:t>
            </a:r>
            <a:r>
              <a:rPr lang="cs-CZ" i="1" dirty="0"/>
              <a:t>věcí týkající se záměru podle tohoto zákona“ </a:t>
            </a:r>
            <a:r>
              <a:rPr lang="cs-CZ" dirty="0"/>
              <a:t>i z hlediska přestupkového řízení? </a:t>
            </a:r>
          </a:p>
          <a:p>
            <a:pPr mar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b="1" dirty="0"/>
              <a:t>Jde o totožnou otázku, která je platná i pro vlastní stavební právo. </a:t>
            </a:r>
            <a:r>
              <a:rPr lang="cs-CZ" dirty="0"/>
              <a:t>I tam musí být vyřešeno, jak postupovat v případě přestupků.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Důvodová zpráva k zákonu č. 195/2022 Sb. zmiňuje přestupky pouze na jediném místě:</a:t>
            </a:r>
          </a:p>
          <a:p>
            <a:pPr marL="0" lv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„V období od 1. července 2023 do 30. června 2024 by tak bylo povolování staveb rozděleno do dvou režimů. První povolovací režim by se týkal staveb vyhrazených (a staveb s nimi souvisejících a staveb tvořících s nimi soubor staveb), u kterých by se postupovalo podle nového stavebního zákona, tedy zejména podle jeho části šesté, stavební řád, ale na tyto stavby by se vztahovaly i další související části zákona. </a:t>
            </a:r>
            <a:r>
              <a:rPr lang="cs-CZ" i="1" u="sng" dirty="0"/>
              <a:t>Jinými slovy podle nové právní úpravy by se v případě vyhrazených staveb </a:t>
            </a:r>
            <a:r>
              <a:rPr lang="cs-CZ" i="1" dirty="0"/>
              <a:t>vykonávala kontrola, </a:t>
            </a:r>
            <a:r>
              <a:rPr lang="cs-CZ" i="1" u="sng" dirty="0"/>
              <a:t>projednávaly přestupky</a:t>
            </a:r>
            <a:r>
              <a:rPr lang="cs-CZ" i="1" dirty="0"/>
              <a:t> a platila by i zvláštní ustanovení o soudním přezkumu uvedená v části jedenácté nového stavebního zákona. Uvedené ustanovení tak představuje jakési omezení věcné působnosti zákona na vybrané druhy staveb. Podle nového stavebního zákona bude povolovat stavby pouze Specializovaný a odvolací stavební úřad (srov. § 33 nového stavebního zákona) a jako odvolací správní orgán bude působit Nejvyšší stavební úřad (srov. § 32 odst. 1 nového stavebního zákona).“ 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b="1" dirty="0"/>
              <a:t>Provedení záměru podle stavebního zákona z roku 2021, který není uveden v příloze č. 3 tohoto stavebního zákona, bez požadovaného aktu stavebního úřadu, je přestupkem, který se projedná podle dosavadní právní úpravy.</a:t>
            </a:r>
          </a:p>
          <a:p>
            <a:pPr marL="0" lvl="0" indent="0" algn="just">
              <a:buNone/>
            </a:pP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14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Přestupky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18</a:t>
            </a:fld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CC86119-2441-4F27-B0F4-AD8DCFBE275A}"/>
              </a:ext>
            </a:extLst>
          </p:cNvPr>
          <p:cNvSpPr txBox="1">
            <a:spLocks/>
          </p:cNvSpPr>
          <p:nvPr/>
        </p:nvSpPr>
        <p:spPr>
          <a:xfrm>
            <a:off x="427490" y="1556792"/>
            <a:ext cx="8219256" cy="4032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dirty="0"/>
              <a:t>Přestupky na úseku státní památkové péče v přechodném období: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dirty="0"/>
          </a:p>
          <a:p>
            <a:pPr algn="just"/>
            <a:r>
              <a:rPr lang="cs-CZ" dirty="0"/>
              <a:t>přestupky týkající se záměrů podle stavebního zákona z roku 2021, které spadají mezi vyhrazené stavby uvedené v příloze č. 3 k tomuto zákonu            NOVÁ ÚPRAVA</a:t>
            </a:r>
          </a:p>
          <a:p>
            <a:pPr algn="just"/>
            <a:r>
              <a:rPr lang="cs-CZ" dirty="0"/>
              <a:t>přestupky týkající se záměrů podle stavebního zákona z roku 2021, které nespadají mezi vyhrazené stavby uvedené v příloze č. 3 k tomuto zákonu           DOSAVADNÍ ÚPRAVA</a:t>
            </a:r>
          </a:p>
          <a:p>
            <a:pPr algn="just"/>
            <a:r>
              <a:rPr lang="cs-CZ" dirty="0"/>
              <a:t>ostatní přestupky            NOVÁ ÚPRAVA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6800" dirty="0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C7099DD8-CE22-4BBB-92BD-1977618CAFB5}"/>
              </a:ext>
            </a:extLst>
          </p:cNvPr>
          <p:cNvSpPr/>
          <p:nvPr/>
        </p:nvSpPr>
        <p:spPr>
          <a:xfrm>
            <a:off x="4582344" y="332098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E72D804-6495-45CE-A731-A05D1EA53ED8}"/>
              </a:ext>
            </a:extLst>
          </p:cNvPr>
          <p:cNvSpPr/>
          <p:nvPr/>
        </p:nvSpPr>
        <p:spPr>
          <a:xfrm>
            <a:off x="6228184" y="429309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D4712199-77DA-4AC0-93FF-EF5E9AD04263}"/>
              </a:ext>
            </a:extLst>
          </p:cNvPr>
          <p:cNvSpPr/>
          <p:nvPr/>
        </p:nvSpPr>
        <p:spPr>
          <a:xfrm>
            <a:off x="3203848" y="501317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334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452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E39397-E288-4F6F-B0B9-3C83E41A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235849"/>
            <a:ext cx="360040" cy="345926"/>
          </a:xfrm>
        </p:spPr>
        <p:txBody>
          <a:bodyPr/>
          <a:lstStyle/>
          <a:p>
            <a:fld id="{C8324D61-A5B9-42D6-9532-7FC4F4576534}" type="slidenum">
              <a:rPr lang="cs-CZ" smtClean="0"/>
              <a:t>19</a:t>
            </a:fld>
            <a:endParaRPr 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0EDB50A-865B-466D-9EE0-2E6B83A7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webu MK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9C7B0D54-27BF-407C-A182-6DC0B3809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4536504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Webové stránky Ministerstva kultury reagují na tento stav tím, že budou souběžně zveřejněny dvě verze zákona o státní památkové péči, které bude třeba používat souběžně v přechodném období:</a:t>
            </a:r>
          </a:p>
          <a:p>
            <a:pPr marL="0" lv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dosavadní verze zákona o státní památkové péči</a:t>
            </a:r>
            <a:r>
              <a:rPr lang="cs-CZ" dirty="0"/>
              <a:t> účinná v období od 1. 1. 2024 do 30. 6. 2024</a:t>
            </a:r>
          </a:p>
          <a:p>
            <a:pPr marL="0" indent="0" algn="just">
              <a:buNone/>
            </a:pPr>
            <a:endParaRPr lang="cs-CZ" dirty="0">
              <a:hlinkClick r:id="rId3"/>
            </a:endParaRP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www.mkcr.cz/doc/cms_library/pamz_prechodne-dosavadni-verze-15142.doc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nová verze zákona o státní památkové péči </a:t>
            </a:r>
            <a:r>
              <a:rPr lang="cs-CZ" dirty="0"/>
              <a:t>účinná v období od 1. 1. 2024 do 30. 6. 2024</a:t>
            </a:r>
          </a:p>
          <a:p>
            <a:pPr marL="0" indent="0" algn="just">
              <a:buNone/>
            </a:pPr>
            <a:endParaRPr lang="cs-CZ" dirty="0">
              <a:hlinkClick r:id="rId4"/>
            </a:endParaRPr>
          </a:p>
          <a:p>
            <a:pPr marL="0" indent="0" algn="ctr">
              <a:buNone/>
            </a:pPr>
            <a:r>
              <a:rPr lang="cs-CZ" dirty="0">
                <a:hlinkClick r:id="rId4"/>
              </a:rPr>
              <a:t>www.mkcr.cz/doc/cms_library/pamz_prechodne-nova-verze-15146.doc.doc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endParaRPr lang="cs-CZ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7874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sz="4000" dirty="0"/>
              <a:t>Novely stavebního zákona z roku 2021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8"/>
            <a:ext cx="7416824" cy="403244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Zákon č. 195/2022 Sb.</a:t>
            </a:r>
            <a:r>
              <a:rPr lang="cs-CZ" dirty="0"/>
              <a:t>, kterým se mění zákon č. 283/2021 Sb., stavební zákon (dále jen „stavební zákon z roku 2021“). </a:t>
            </a:r>
          </a:p>
          <a:p>
            <a:pPr algn="just"/>
            <a:r>
              <a:rPr lang="cs-CZ" dirty="0"/>
              <a:t>Tato novela především částečně odsouvá účinnost stavebního zákona z roku 2021 a sama nabyla účinnosti dne 1. 7. 2022. </a:t>
            </a:r>
          </a:p>
          <a:p>
            <a:pPr algn="just"/>
            <a:r>
              <a:rPr lang="cs-CZ" dirty="0"/>
              <a:t>Následně ještě do této problematiky zasáhl </a:t>
            </a:r>
            <a:r>
              <a:rPr lang="cs-CZ" b="1" dirty="0"/>
              <a:t>zákon č. 152/2023 Sb.</a:t>
            </a:r>
            <a:r>
              <a:rPr lang="cs-CZ" dirty="0"/>
              <a:t>, kterým se mění zákon č. 283/2021 Sb., stavební zákon, ve znění zákona č. 195/2022 Sb., a některé další související zákony. Tato novela nabyla účinnosti 1. 7. 2023.</a:t>
            </a:r>
          </a:p>
          <a:p>
            <a:pPr algn="just"/>
            <a:r>
              <a:rPr lang="cs-CZ" dirty="0"/>
              <a:t>Zákon č. 195/2022 Sb. však výslovně nic nemění na účinnosti zákona č. 284/2021 Sb., který mimo jiné v souvislosti s přijetím stavebního zákona z roku 2021 změnil i zákon o státní památkové péči. </a:t>
            </a:r>
          </a:p>
          <a:p>
            <a:pPr algn="just"/>
            <a:r>
              <a:rPr lang="cs-CZ" dirty="0"/>
              <a:t>Zákon č. 152/2023 Sb. odsunul účinnost stavebního zákona (2021) a zákona č. 284/2021 Sb. o půl rok, tj. oba předpisy nabývají účinnosti 1. ledna 2024, v důsledku těchto změn nabývá zákon o státní památkové péči ve znění zákonů č. 284/2021 a č. 152/2023 Sb. účinnosti rovněž 1. 1. 2024.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280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452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E39397-E288-4F6F-B0B9-3C83E41A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235849"/>
            <a:ext cx="360040" cy="345926"/>
          </a:xfrm>
        </p:spPr>
        <p:txBody>
          <a:bodyPr/>
          <a:lstStyle/>
          <a:p>
            <a:fld id="{C8324D61-A5B9-42D6-9532-7FC4F4576534}" type="slidenum">
              <a:rPr lang="cs-CZ" smtClean="0"/>
              <a:t>20</a:t>
            </a:fld>
            <a:endParaRPr 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0EDB50A-865B-466D-9EE0-2E6B83A7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Úprava webu MK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A13F6DFD-2B37-40C5-AEB9-E2EDB887D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10955"/>
            <a:ext cx="3538736" cy="32689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Dosavadní verze zákona o státní památkové </a:t>
            </a:r>
            <a:r>
              <a:rPr lang="cs-CZ" dirty="0"/>
              <a:t>péči účinná v období od 1. 1. 2024 do 30. 6. 2024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sz="3400" dirty="0"/>
              <a:t>pro</a:t>
            </a:r>
            <a:r>
              <a:rPr lang="cs-CZ" dirty="0"/>
              <a:t> záměry podle stavebního zákona z roku 2021, které nejsou uvedeny v jeho </a:t>
            </a:r>
            <a:r>
              <a:rPr lang="cs-CZ" u="sng" dirty="0">
                <a:hlinkClick r:id="rId3"/>
              </a:rPr>
              <a:t>příloze č. 3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ve věcech, které se týkají územního plánování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7AA3689-5888-43BF-B33B-09B9DC68DDD1}"/>
              </a:ext>
            </a:extLst>
          </p:cNvPr>
          <p:cNvSpPr txBox="1"/>
          <p:nvPr/>
        </p:nvSpPr>
        <p:spPr>
          <a:xfrm>
            <a:off x="611560" y="5519057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hlinkClick r:id="rId4"/>
              </a:rPr>
              <a:t>www.mkcr.cz/doc/cms_library/pamz_prechodne-dosavadni-verze-15142.doc</a:t>
            </a: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7A5BC9F-3601-433C-B09E-DF89003FD60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468" t="18404" r="44777" b="11413"/>
          <a:stretch/>
        </p:blipFill>
        <p:spPr>
          <a:xfrm>
            <a:off x="5004048" y="1561707"/>
            <a:ext cx="2537938" cy="36098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9861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1452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E39397-E288-4F6F-B0B9-3C83E41A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235849"/>
            <a:ext cx="360040" cy="345926"/>
          </a:xfrm>
        </p:spPr>
        <p:txBody>
          <a:bodyPr/>
          <a:lstStyle/>
          <a:p>
            <a:fld id="{C8324D61-A5B9-42D6-9532-7FC4F4576534}" type="slidenum">
              <a:rPr lang="cs-CZ" smtClean="0"/>
              <a:t>21</a:t>
            </a:fld>
            <a:endParaRPr 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0EDB50A-865B-466D-9EE0-2E6B83A7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Úprava webu MK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34AA08-2D56-4A57-A345-F0B4FE67221E}"/>
              </a:ext>
            </a:extLst>
          </p:cNvPr>
          <p:cNvSpPr/>
          <p:nvPr/>
        </p:nvSpPr>
        <p:spPr>
          <a:xfrm>
            <a:off x="874291" y="1591681"/>
            <a:ext cx="33301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Nová verze zákona o státní památkové péči </a:t>
            </a:r>
            <a:r>
              <a:rPr lang="cs-CZ" dirty="0"/>
              <a:t>účinná v období od 1. 1. 2024 do 30. 6. 2024 pro</a:t>
            </a:r>
          </a:p>
          <a:p>
            <a:r>
              <a:rPr lang="cs-CZ" b="1" dirty="0"/>
              <a:t>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záměry podle stavebního zákona z roku 2021, které jsou uvedeny v jeho </a:t>
            </a:r>
            <a:r>
              <a:rPr lang="cs-CZ" u="sng" dirty="0">
                <a:hlinkClick r:id="rId3"/>
              </a:rPr>
              <a:t>příloze č. 3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všechny situace a postupy neregulované stavebním právem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70EC859-674F-45BB-9CFE-098205645C2F}"/>
              </a:ext>
            </a:extLst>
          </p:cNvPr>
          <p:cNvSpPr/>
          <p:nvPr/>
        </p:nvSpPr>
        <p:spPr>
          <a:xfrm>
            <a:off x="683568" y="5208105"/>
            <a:ext cx="8114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hlinkClick r:id="rId4"/>
              </a:rPr>
              <a:t>www.mkcr.cz/doc/cms_library/pamz_prechodne-nova-verze-15146.doc.doc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1C384B3-2CC7-4D10-9279-FA94BB3D77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163" t="17853" r="45358" b="12200"/>
          <a:stretch/>
        </p:blipFill>
        <p:spPr>
          <a:xfrm>
            <a:off x="5148064" y="1465061"/>
            <a:ext cx="2512725" cy="35976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9394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92696"/>
            <a:ext cx="79934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Obě verze zákona jsou k dispozici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https://www.mkcr.cz/metodicka-spoluprace-s-organy-pamatkove-pece-292.html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000" y="5661248"/>
            <a:ext cx="3024336" cy="9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25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Přechodné období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780928"/>
            <a:ext cx="7416824" cy="30963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Přechodným obdobím podle § 334a odst. 1 stavebního zákona z roku 2021 je období od 1. ledna 2024 do 30. června 2024.</a:t>
            </a:r>
          </a:p>
          <a:p>
            <a:pPr marL="0" lvl="0" indent="0" algn="just">
              <a:buNone/>
            </a:pP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33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Územní plánování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20888"/>
            <a:ext cx="7416824" cy="345638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Ustanovení § 334a odst. 2 stavebního zákona z roku 2021 zní: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„Ve věcech týkajících se územního plánování se v přechodném období postupuje podle dosavadních právních předpisů.“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Zákon o státní památkové péči v tomto případě obsahuje pouze vymezení zmocnění jednotlivých orgánů státní památkové péče v postupech územního plánování; procesní postup a, dá se konstatovat, že i hmotněprávní úpravu řeší stavební právo a tedy aplikace hmotněprávní i procesní normy zde bude více nasnadě, než v případě aplikace § 334a odst. 3 zákona č. 283/2021 Sb.</a:t>
            </a:r>
          </a:p>
          <a:p>
            <a:pPr marL="0" indent="0" algn="just">
              <a:buNone/>
            </a:pPr>
            <a:endParaRPr lang="cs-CZ" dirty="0"/>
          </a:p>
          <a:p>
            <a:pPr marL="0" lvl="0" indent="0" algn="ctr">
              <a:buNone/>
            </a:pPr>
            <a:r>
              <a:rPr lang="cs-CZ" b="1" dirty="0"/>
              <a:t>územní plánování podle dosavadní právní úpravy, i z hlediska dotčenosti orgánů památkové péče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96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Záměr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276872"/>
            <a:ext cx="7416824" cy="36003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/>
              <a:t>Ustanovení § 334a odst. 3 stavebního zákona z roku 2021 zní: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/>
              <a:t>"Ve věcech týkajících se záměrů podle tohoto zákona se v přechodném období postupuje podle dosavadních právních předpisů s výjimkou věcí týkajících se vyhrazených staveb uvedených v příloze č. 3 k tomuto zákonu, staveb s nimi souvisejících a staveb tvořících s nimi soubor staveb.“</a:t>
            </a:r>
            <a:endParaRPr lang="cs-CZ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99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Záměr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176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500" dirty="0"/>
              <a:t>Záměr podle § 4 odst. 1 stavebního zákona z roku 2021  </a:t>
            </a:r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stavba</a:t>
            </a:r>
          </a:p>
          <a:p>
            <a:r>
              <a:rPr lang="cs-CZ" sz="2500" dirty="0"/>
              <a:t>soubor staveb</a:t>
            </a:r>
          </a:p>
          <a:p>
            <a:r>
              <a:rPr lang="cs-CZ" sz="2500" dirty="0"/>
              <a:t>zařízení</a:t>
            </a:r>
          </a:p>
          <a:p>
            <a:r>
              <a:rPr lang="cs-CZ" sz="2500" b="1" dirty="0"/>
              <a:t>údržba dokončené stavby</a:t>
            </a:r>
          </a:p>
          <a:p>
            <a:r>
              <a:rPr lang="cs-CZ" sz="2500" b="1" dirty="0"/>
              <a:t>změna využití území</a:t>
            </a:r>
          </a:p>
          <a:p>
            <a:r>
              <a:rPr lang="cs-CZ" sz="2500" b="1" dirty="0"/>
              <a:t>dělení nebo scelování pozemků </a:t>
            </a:r>
          </a:p>
          <a:p>
            <a:r>
              <a:rPr lang="cs-CZ" sz="2500" b="1" dirty="0"/>
              <a:t>stanovení ochranného pásma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33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/>
              <a:t>Záměr podle přílohy č. 3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416824" cy="4392487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Vyhrazenými stavbami jsou</a:t>
            </a:r>
          </a:p>
          <a:p>
            <a:pPr marL="0" lvl="0" indent="0" algn="just">
              <a:buNone/>
            </a:pPr>
            <a:r>
              <a:rPr lang="cs-CZ" dirty="0"/>
              <a:t>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dálnic,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drah,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civilní letecké stavby,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stavba nebo soubor staveb pro výrobu a skladování umisťované v zastavitelných nebo transformačních plochách o rozloze nejméně 100 ha vymezených k tomuto účelu v územním rozvojovém plánu nebo v zásadách územního rozvoje,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a zařízení přenosové soustavy,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výrobny elektřiny o celkovém instalovaném výkonu 100 MW a více,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a zařízení přepravní soustavy,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výrobny plynu nad 1 MW připojené k plynárenské soustavě včetně těžebních plynovodů a zásobníky plynu,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a zařízení produktovodů, včetně skladovacích zařízení, která jsou součástí technické infrastruktury produktovodů,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k účelům těžby, zpracování, transportu a ukládání radioaktivních surovin na území vyhrazeném pro tyto účely,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související s úložišti radioaktivních odpadů obsahujících výlučně přírodní radionuklidy,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v areálu jaderného zařízení a stavby související, nacházející se uvnitř i vně areálu jaderného zařízení,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určené k nakládání s výbušninami,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stavby, které mají sloužit otvírce, přípravě a dobývání ložisek, jakož i úpravě a zušlechťování nerostů prováděných v souvislosti s jejich dobýváním, a úložná místa pro těžební odpad,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výrobna z obnovitelných zdrojů energie s výjimkou vodních děl, a to 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cs-CZ" sz="3100" dirty="0"/>
              <a:t>výrobna elektřiny využívající energii slunečního záření s celkovým instalovaným elektrickým výkonem výrobny elektřiny nad 5 MW, 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cs-CZ" sz="3100" dirty="0"/>
              <a:t>výrobna elektřiny s celkovým instalovaným elektrickým výkonem nad 1 MW, nejde-li o výrobnu elektřiny podle bodu 1,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cs-CZ" sz="3100" dirty="0"/>
              <a:t>výrobna tepla z obnovitelných zdrojů energie s celkovým instalovaným tepelným příkonem výrobny tepla nad 10 MW, 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cs-CZ" sz="3100" dirty="0"/>
              <a:t>zařízení na energetické využívání odpadů,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cs-CZ" dirty="0"/>
              <a:t>stavby a zařízení rozvodného tepelného zařízení o dimenzi potrubí DN 300 a více.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ctr">
              <a:buNone/>
            </a:pPr>
            <a:r>
              <a:rPr lang="cs-CZ" b="1" dirty="0"/>
              <a:t>záměr podle stavebního zákona z roku 2021 ≠ stavby a zařízení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36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Přechodná ustanovení </a:t>
            </a:r>
            <a:br>
              <a:rPr lang="cs-CZ" dirty="0"/>
            </a:br>
            <a:r>
              <a:rPr lang="cs-CZ" dirty="0"/>
              <a:t>zákona č. 284/2021 Sb.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416824" cy="37444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dirty="0"/>
              <a:t>Čl. V odst. 2 zákona č. 284/2021 Sb., který stanoví, že </a:t>
            </a:r>
            <a:r>
              <a:rPr lang="cs-CZ" sz="1500" i="1" dirty="0"/>
              <a:t>„řízení a jiné postupy zahájené přede dnem nabytí účinnosti tohoto zákona se dokončí a práva a povinnosti s nimi související se posoudí podle právních předpisů účinných ode dne nabytí účinnosti tohoto zákona“</a:t>
            </a:r>
            <a:r>
              <a:rPr lang="cs-CZ" sz="1500" dirty="0"/>
              <a:t>. Podle tohoto ustanovení by se mělo v těchto případech postupovat podle nové právní úpravy.</a:t>
            </a:r>
          </a:p>
          <a:p>
            <a:pPr marL="0" indent="0" algn="just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1500" b="1" dirty="0"/>
              <a:t>Pravidlo obsažené v § 334a odst. 3</a:t>
            </a:r>
            <a:r>
              <a:rPr lang="cs-CZ" sz="1500" dirty="0"/>
              <a:t> stavebního zákona z roku 2021 </a:t>
            </a:r>
            <a:r>
              <a:rPr lang="cs-CZ" sz="1500" b="1" dirty="0"/>
              <a:t>platí pro všechny záměry</a:t>
            </a:r>
            <a:r>
              <a:rPr lang="cs-CZ" sz="1500" dirty="0"/>
              <a:t>, které mají být posouzeny po 1. 1. 2024. Zde se ve vztahu k záměrům neuvedeným v příloze č. 3 stavebního zákona z roku 2021 uplatní zásada </a:t>
            </a:r>
            <a:r>
              <a:rPr lang="cs-CZ" sz="1500" i="1" dirty="0"/>
              <a:t>lex </a:t>
            </a:r>
            <a:r>
              <a:rPr lang="cs-CZ" sz="1500" i="1" dirty="0" err="1"/>
              <a:t>posterior</a:t>
            </a:r>
            <a:r>
              <a:rPr lang="cs-CZ" sz="1500" i="1" dirty="0"/>
              <a:t> </a:t>
            </a:r>
            <a:r>
              <a:rPr lang="cs-CZ" sz="1500" i="1" dirty="0" err="1"/>
              <a:t>derogat</a:t>
            </a:r>
            <a:r>
              <a:rPr lang="cs-CZ" sz="1500" i="1" dirty="0"/>
              <a:t> priori</a:t>
            </a:r>
            <a:r>
              <a:rPr lang="cs-CZ" sz="1500" dirty="0"/>
              <a:t>. </a:t>
            </a:r>
          </a:p>
          <a:p>
            <a:pPr marL="0" indent="0" algn="just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1500" b="1" dirty="0"/>
              <a:t>Cílem zákonodárce bylo v tomto případě, aby po přechodné období </a:t>
            </a:r>
            <a:r>
              <a:rPr lang="cs-CZ" sz="1500" b="1" u="sng" dirty="0"/>
              <a:t>nebyla</a:t>
            </a:r>
            <a:r>
              <a:rPr lang="cs-CZ" sz="1500" b="1" dirty="0"/>
              <a:t> v převážné míře pro záměry podle stavebního zákona z roku 2021 aktivována nová úprava. </a:t>
            </a:r>
          </a:p>
          <a:p>
            <a:pPr marL="0" indent="0" algn="just">
              <a:buNone/>
            </a:pPr>
            <a:endParaRPr lang="cs-CZ" sz="1500" b="1" dirty="0"/>
          </a:p>
          <a:p>
            <a:pPr marL="0" indent="0" algn="just">
              <a:buNone/>
            </a:pPr>
            <a:r>
              <a:rPr lang="cs-CZ" sz="1500" b="1" dirty="0"/>
              <a:t>Přechodné ustanovení se tak týká jen věcí, které nelze označit jako záměr podle stavebního zákona z roku 2021, a věcí, které jsou záměrem podle přílohy č. 3 stavebního zákona z roku 2021.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16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r>
              <a:rPr lang="cs-CZ" dirty="0"/>
              <a:t>Rozdělení věcí z hlediska orgánů památkové péče</a:t>
            </a:r>
          </a:p>
        </p:txBody>
      </p:sp>
      <p:pic>
        <p:nvPicPr>
          <p:cNvPr id="4" name="Picture 4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84913"/>
            <a:ext cx="141763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011D73BD-1FBC-4C29-8152-683A0092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592" y="6355976"/>
            <a:ext cx="1930896" cy="365125"/>
          </a:xfrm>
        </p:spPr>
        <p:txBody>
          <a:bodyPr/>
          <a:lstStyle/>
          <a:p>
            <a:pPr algn="l"/>
            <a:fld id="{C8324D61-A5B9-42D6-9532-7FC4F4576534}" type="slidenum">
              <a:rPr lang="cs-CZ" smtClean="0"/>
              <a:pPr algn="l"/>
              <a:t>9</a:t>
            </a:fld>
            <a:endParaRPr lang="cs-CZ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009CA9B0-270D-4EA5-82A2-EC957037F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64197"/>
            <a:ext cx="8219256" cy="374441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/>
              <a:t>Z hlediska znění § 334a odst. 3 stavebního zákona z roku 2021 jsou zde následující situace:</a:t>
            </a:r>
          </a:p>
          <a:p>
            <a:pPr marL="0" indent="0" algn="just">
              <a:buNone/>
            </a:pPr>
            <a:endParaRPr lang="cs-CZ" dirty="0"/>
          </a:p>
          <a:p>
            <a:pPr lvl="0" algn="just"/>
            <a:r>
              <a:rPr lang="cs-CZ" dirty="0"/>
              <a:t>věci týkající se záměrů podle stavebního zákona z roku 2021, které spadají mezi vyhrazené stavby uvedené v příloze č. 3 k tomuto zákonu            NOVÁ ÚPRAVA</a:t>
            </a:r>
          </a:p>
          <a:p>
            <a:pPr lvl="0" algn="just"/>
            <a:r>
              <a:rPr lang="cs-CZ" dirty="0"/>
              <a:t>věci týkající se záměrů podle stavebního zákona z roku 2021, které nespadají mezi vyhrazené stavby uvedené v příloze č. 3 k tomuto zákonu           DOSAVADNÍ ÚPRAVA</a:t>
            </a:r>
          </a:p>
          <a:p>
            <a:pPr lvl="0" algn="just"/>
            <a:r>
              <a:rPr lang="cs-CZ" dirty="0"/>
              <a:t>ostatní věci            NOVÁ ÚPRAVA</a:t>
            </a:r>
          </a:p>
          <a:p>
            <a:pPr marL="0" indent="0" algn="just">
              <a:buNone/>
            </a:pPr>
            <a:endParaRPr lang="cs-CZ" sz="6800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287A63BD-0628-458D-9C55-0DB584C67CD0}"/>
              </a:ext>
            </a:extLst>
          </p:cNvPr>
          <p:cNvSpPr/>
          <p:nvPr/>
        </p:nvSpPr>
        <p:spPr>
          <a:xfrm>
            <a:off x="4932040" y="413640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FF7EEDE7-5943-48C8-8CB5-C26732445F56}"/>
              </a:ext>
            </a:extLst>
          </p:cNvPr>
          <p:cNvSpPr/>
          <p:nvPr/>
        </p:nvSpPr>
        <p:spPr>
          <a:xfrm>
            <a:off x="4936477" y="522920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0B04C9DA-30DD-4BA7-9212-E2EA31E86531}"/>
              </a:ext>
            </a:extLst>
          </p:cNvPr>
          <p:cNvSpPr/>
          <p:nvPr/>
        </p:nvSpPr>
        <p:spPr>
          <a:xfrm>
            <a:off x="2627784" y="566124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40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2742</Words>
  <Application>Microsoft Office PowerPoint</Application>
  <PresentationFormat>Předvádění na obrazovce (4:3)</PresentationFormat>
  <Paragraphs>185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Odložení účinnosti  nového stavebního zákona  a dopad na orgány státní památkové péče</vt:lpstr>
      <vt:lpstr>Novely stavebního zákona z roku 2021</vt:lpstr>
      <vt:lpstr>Přechodné období</vt:lpstr>
      <vt:lpstr>Územní plánování</vt:lpstr>
      <vt:lpstr>Záměr</vt:lpstr>
      <vt:lpstr>Záměr</vt:lpstr>
      <vt:lpstr>Záměr podle přílohy č. 3</vt:lpstr>
      <vt:lpstr>Přechodná ustanovení  zákona č. 284/2021 Sb.</vt:lpstr>
      <vt:lpstr>Rozdělení věcí z hlediska orgánů památkové péče</vt:lpstr>
      <vt:lpstr>Ostatní věci</vt:lpstr>
      <vt:lpstr>Ochranná pásma</vt:lpstr>
      <vt:lpstr>Ochranná pásma</vt:lpstr>
      <vt:lpstr>Ochranná pásma</vt:lpstr>
      <vt:lpstr>Vyhrazené stavby v památkových rezervacích, památkových zónách nebo ochranných pásmech</vt:lpstr>
      <vt:lpstr>Památkové rezervace  a památkové zóny</vt:lpstr>
      <vt:lpstr>Přemisťování kulturních památek</vt:lpstr>
      <vt:lpstr>Přestupky</vt:lpstr>
      <vt:lpstr>Přestupky</vt:lpstr>
      <vt:lpstr>Úprava webu MK</vt:lpstr>
      <vt:lpstr>Úprava webu MK</vt:lpstr>
      <vt:lpstr>Úprava webu MK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limity právní úpravy státní památkové péče z pohledu zejména stavebního práva</dc:title>
  <dc:creator>Zídek Martin</dc:creator>
  <cp:lastModifiedBy>Zídek Martin</cp:lastModifiedBy>
  <cp:revision>169</cp:revision>
  <cp:lastPrinted>2022-10-31T12:59:04Z</cp:lastPrinted>
  <dcterms:created xsi:type="dcterms:W3CDTF">2021-08-20T08:28:14Z</dcterms:created>
  <dcterms:modified xsi:type="dcterms:W3CDTF">2023-06-06T06:52:01Z</dcterms:modified>
</cp:coreProperties>
</file>