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57" r:id="rId3"/>
    <p:sldId id="258" r:id="rId4"/>
    <p:sldId id="263" r:id="rId5"/>
    <p:sldId id="264" r:id="rId6"/>
    <p:sldId id="265" r:id="rId7"/>
    <p:sldId id="266" r:id="rId8"/>
    <p:sldId id="267" r:id="rId9"/>
    <p:sldId id="268" r:id="rId10"/>
    <p:sldId id="269" r:id="rId11"/>
    <p:sldId id="270" r:id="rId12"/>
    <p:sldId id="273" r:id="rId13"/>
    <p:sldId id="274" r:id="rId14"/>
    <p:sldId id="276" r:id="rId15"/>
    <p:sldId id="275" r:id="rId16"/>
    <p:sldId id="277" r:id="rId17"/>
    <p:sldId id="272"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23" d="100"/>
          <a:sy n="123" d="100"/>
        </p:scale>
        <p:origin x="-114" y="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6C8112-81A6-44C6-8219-E65CE6737DEB}" type="datetimeFigureOut">
              <a:rPr lang="cs-CZ" smtClean="0"/>
              <a:t>12.08.2022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C74C39-F914-4F60-865B-DE494EC4260E}" type="slidenum">
              <a:rPr lang="cs-CZ" smtClean="0"/>
              <a:t>‹#›</a:t>
            </a:fld>
            <a:endParaRPr lang="cs-CZ"/>
          </a:p>
        </p:txBody>
      </p:sp>
    </p:spTree>
    <p:extLst>
      <p:ext uri="{BB962C8B-B14F-4D97-AF65-F5344CB8AC3E}">
        <p14:creationId xmlns:p14="http://schemas.microsoft.com/office/powerpoint/2010/main" val="369740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4729B0DB-37C2-4321-BF40-4393B44C8677}" type="datetime1">
              <a:rPr lang="en-US" smtClean="0"/>
              <a:t>8/12/2022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A8E951FB-2295-44E6-8149-48812B76B1A5}" type="datetime1">
              <a:rPr lang="en-US" smtClean="0"/>
              <a:t>8/12/2022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AD69AA2D-0AA7-4F51-9E86-F24645447856}" type="datetime1">
              <a:rPr lang="en-US" smtClean="0"/>
              <a:t>8/12/2022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C8B576AC-C7EC-4DAD-B19F-570D9F27EA23}" type="datetime1">
              <a:rPr lang="en-US" smtClean="0"/>
              <a:t>8/12/2022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D91AC0EF-E7B5-4A43-A1DB-C54E06C65991}" type="datetime1">
              <a:rPr lang="en-US" smtClean="0"/>
              <a:t>8/12/2022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0143B960-4C4B-46FB-BB81-2D19A4E03F55}" type="datetime1">
              <a:rPr lang="en-US" smtClean="0"/>
              <a:t>8/12/2022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0830AAE2-05C0-427E-8734-17B5B7FBBBC3}" type="datetime1">
              <a:rPr lang="en-US" smtClean="0"/>
              <a:t>8/12/2022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C831B8A-E273-43C4-B7DD-3548BA32F967}" type="datetime1">
              <a:rPr lang="en-US" smtClean="0"/>
              <a:t>8/12/2022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FD0A8CE-A6CA-4F4B-BC2D-6EAF2F5AAEB2}" type="datetime1">
              <a:rPr lang="en-US" smtClean="0"/>
              <a:t>8/12/2022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0DDC0F1B-7F3C-43AB-B10E-5B5F47D390E6}" type="datetime1">
              <a:rPr lang="en-US" smtClean="0"/>
              <a:t>8/12/2022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7CB776CC-C659-4A9D-A054-D889E848332A}" type="datetime1">
              <a:rPr lang="en-US" smtClean="0"/>
              <a:t>8/12/2022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7D854A79-3BFD-4F67-9AAD-900AC95553EB}" type="datetime1">
              <a:rPr lang="en-US" smtClean="0"/>
              <a:t>8/12/2022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81770341-E68A-46BF-810D-68C31216F947}" type="datetime1">
              <a:rPr lang="en-US" smtClean="0"/>
              <a:t>8/12/2022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B57F4F-B6D0-4002-94B1-BE5382FB8081}" type="datetime1">
              <a:rPr lang="en-US" smtClean="0"/>
              <a:t>8/12/2022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110DFF1A-483E-4478-A26A-C813ADB15574}" type="datetime1">
              <a:rPr lang="en-US" smtClean="0"/>
              <a:t>8/12/2022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8114EF29-A88C-4318-BFFD-D76C1231D794}" type="datetime1">
              <a:rPr lang="en-US" smtClean="0"/>
              <a:t>8/12/2022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1CDCF91-6A84-49A7-8987-0095D40A6D82}" type="datetime1">
              <a:rPr lang="en-US" smtClean="0"/>
              <a:t>8/12/2022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868627D7-7976-F413-2FAA-20F657069DD3}"/>
              </a:ext>
            </a:extLst>
          </p:cNvPr>
          <p:cNvSpPr>
            <a:spLocks noGrp="1"/>
          </p:cNvSpPr>
          <p:nvPr>
            <p:ph type="ctrTitle"/>
          </p:nvPr>
        </p:nvSpPr>
        <p:spPr>
          <a:xfrm>
            <a:off x="1149607" y="439330"/>
            <a:ext cx="7766936" cy="2007432"/>
          </a:xfrm>
        </p:spPr>
        <p:txBody>
          <a:bodyPr/>
          <a:lstStyle/>
          <a:p>
            <a:pPr algn="l">
              <a:lnSpc>
                <a:spcPct val="115000"/>
              </a:lnSpc>
              <a:spcAft>
                <a:spcPts val="1000"/>
              </a:spcAft>
            </a:pPr>
            <a:r>
              <a:rPr lang="cs-CZ" sz="2800" b="1" dirty="0">
                <a:effectLst/>
                <a:latin typeface="Calibri" panose="020F0502020204030204" pitchFamily="34" charset="0"/>
                <a:ea typeface="Calibri" panose="020F0502020204030204" pitchFamily="34" charset="0"/>
                <a:cs typeface="Calibri" panose="020F0502020204030204" pitchFamily="34" charset="0"/>
              </a:rPr>
              <a:t>Národní plán obnovy – iniciativa status umělce</a:t>
            </a:r>
            <a:r>
              <a:rPr lang="cs-CZ" sz="1800" b="1" dirty="0">
                <a:effectLst/>
                <a:latin typeface="Calibri" panose="020F0502020204030204" pitchFamily="34" charset="0"/>
                <a:ea typeface="Calibri" panose="020F0502020204030204" pitchFamily="34" charset="0"/>
                <a:cs typeface="Calibri" panose="020F0502020204030204" pitchFamily="34" charset="0"/>
              </a:rPr>
              <a:t/>
            </a:r>
            <a:br>
              <a:rPr lang="cs-CZ" sz="1800" b="1" dirty="0">
                <a:effectLst/>
                <a:latin typeface="Calibri" panose="020F0502020204030204" pitchFamily="34" charset="0"/>
                <a:ea typeface="Calibri" panose="020F0502020204030204" pitchFamily="34" charset="0"/>
                <a:cs typeface="Calibri" panose="020F0502020204030204" pitchFamily="34" charset="0"/>
              </a:rPr>
            </a:br>
            <a:r>
              <a:rPr lang="cs-CZ" sz="1800" dirty="0">
                <a:effectLst/>
                <a:latin typeface="Calibri" panose="020F0502020204030204" pitchFamily="34" charset="0"/>
                <a:ea typeface="Calibri" panose="020F0502020204030204" pitchFamily="34" charset="0"/>
                <a:cs typeface="Times New Roman" panose="02020603050405020304" pitchFamily="18" charset="0"/>
              </a:rPr>
              <a:t/>
            </a:r>
            <a:br>
              <a:rPr lang="cs-CZ" sz="1800" dirty="0">
                <a:effectLst/>
                <a:latin typeface="Calibri" panose="020F0502020204030204" pitchFamily="34" charset="0"/>
                <a:ea typeface="Calibri" panose="020F0502020204030204" pitchFamily="34" charset="0"/>
                <a:cs typeface="Times New Roman" panose="02020603050405020304" pitchFamily="18" charset="0"/>
              </a:rPr>
            </a:br>
            <a:r>
              <a:rPr lang="cs-CZ" sz="1800" dirty="0">
                <a:effectLst/>
                <a:latin typeface="Arial" panose="020B0604020202020204" pitchFamily="34" charset="0"/>
                <a:ea typeface="Calibri" panose="020F0502020204030204" pitchFamily="34" charset="0"/>
                <a:cs typeface="Times New Roman" panose="02020603050405020304" pitchFamily="18" charset="0"/>
              </a:rPr>
              <a:t>Cílem všech dotačních řízení v plánovaných výzvách v rámci iniciativy Status umělce je podpořit rozvoj dovedností a síťování minimálně 2000 jednotlivců (fyzických osob) v kulturním a kreativním sektoru), tj. konečných příjemců podpory</a:t>
            </a:r>
            <a:r>
              <a:rPr lang="cs-CZ" sz="1800" dirty="0" smtClean="0">
                <a:effectLst/>
                <a:latin typeface="Arial" panose="020B0604020202020204" pitchFamily="34" charset="0"/>
                <a:ea typeface="Calibri" panose="020F0502020204030204" pitchFamily="34" charset="0"/>
                <a:cs typeface="Times New Roman" panose="02020603050405020304" pitchFamily="18" charset="0"/>
              </a:rPr>
              <a:t>. </a:t>
            </a:r>
            <a:endParaRPr lang="cs-CZ" sz="1200" dirty="0"/>
          </a:p>
        </p:txBody>
      </p:sp>
      <p:pic>
        <p:nvPicPr>
          <p:cNvPr id="4" name="Obrázek 3">
            <a:extLst>
              <a:ext uri="{FF2B5EF4-FFF2-40B4-BE49-F238E27FC236}">
                <a16:creationId xmlns="" xmlns:a16="http://schemas.microsoft.com/office/drawing/2014/main" id="{D3558674-A3AE-46C0-A2A0-BA7B61740302}"/>
              </a:ext>
            </a:extLst>
          </p:cNvPr>
          <p:cNvPicPr>
            <a:picLocks noChangeAspect="1"/>
          </p:cNvPicPr>
          <p:nvPr/>
        </p:nvPicPr>
        <p:blipFill>
          <a:blip r:embed="rId2"/>
          <a:stretch>
            <a:fillRect/>
          </a:stretch>
        </p:blipFill>
        <p:spPr>
          <a:xfrm>
            <a:off x="719840" y="5722584"/>
            <a:ext cx="6385810" cy="912258"/>
          </a:xfrm>
          <a:prstGeom prst="rect">
            <a:avLst/>
          </a:prstGeom>
        </p:spPr>
      </p:pic>
      <p:sp>
        <p:nvSpPr>
          <p:cNvPr id="3" name="TextovéPole 2"/>
          <p:cNvSpPr txBox="1"/>
          <p:nvPr/>
        </p:nvSpPr>
        <p:spPr>
          <a:xfrm>
            <a:off x="1201119" y="2665709"/>
            <a:ext cx="7818895" cy="3200876"/>
          </a:xfrm>
          <a:prstGeom prst="rect">
            <a:avLst/>
          </a:prstGeom>
          <a:noFill/>
        </p:spPr>
        <p:txBody>
          <a:bodyPr wrap="square" rtlCol="0">
            <a:spAutoFit/>
          </a:bodyPr>
          <a:lstStyle/>
          <a:p>
            <a:r>
              <a:rPr lang="cs-CZ" b="1" dirty="0" smtClean="0">
                <a:latin typeface="Calibri" panose="020F0502020204030204" pitchFamily="34" charset="0"/>
                <a:ea typeface="Calibri" panose="020F0502020204030204" pitchFamily="34" charset="0"/>
                <a:cs typeface="Calibri" panose="020F0502020204030204" pitchFamily="34" charset="0"/>
              </a:rPr>
              <a:t>Výzva č. 4 – NPO – Rozvoj kompetencí pracovníků KKS: podpora projektů mezinárodní umělecké a odborné spolupráce </a:t>
            </a:r>
            <a:r>
              <a:rPr lang="cs-CZ" sz="1200" dirty="0">
                <a:solidFill>
                  <a:schemeClr val="accent2"/>
                </a:solidFill>
                <a:latin typeface="Calibri" panose="020F0502020204030204" pitchFamily="34" charset="0"/>
                <a:ea typeface="Calibri" panose="020F0502020204030204" pitchFamily="34" charset="0"/>
                <a:cs typeface="Calibri" panose="020F0502020204030204" pitchFamily="34" charset="0"/>
              </a:rPr>
              <a:t>(1-11)</a:t>
            </a:r>
            <a:endParaRPr lang="cs-CZ" sz="1200" b="1" dirty="0" smtClean="0">
              <a:solidFill>
                <a:schemeClr val="accent2"/>
              </a:solidFill>
              <a:latin typeface="Calibri" panose="020F0502020204030204" pitchFamily="34" charset="0"/>
              <a:ea typeface="Calibri" panose="020F0502020204030204" pitchFamily="34" charset="0"/>
              <a:cs typeface="Calibri" panose="020F0502020204030204" pitchFamily="34" charset="0"/>
            </a:endParaRPr>
          </a:p>
          <a:p>
            <a:endParaRPr lang="cs-CZ" b="1" dirty="0" smtClean="0">
              <a:latin typeface="Calibri" panose="020F0502020204030204" pitchFamily="34" charset="0"/>
              <a:ea typeface="Calibri" panose="020F0502020204030204" pitchFamily="34" charset="0"/>
              <a:cs typeface="Calibri" panose="020F0502020204030204" pitchFamily="34" charset="0"/>
            </a:endParaRPr>
          </a:p>
          <a:p>
            <a:r>
              <a:rPr lang="cs-CZ" u="sng" dirty="0" smtClean="0">
                <a:latin typeface="Calibri" panose="020F0502020204030204" pitchFamily="34" charset="0"/>
                <a:ea typeface="Calibri" panose="020F0502020204030204" pitchFamily="34" charset="0"/>
                <a:cs typeface="Calibri" panose="020F0502020204030204" pitchFamily="34" charset="0"/>
              </a:rPr>
              <a:t>Krátká prezentace dalších plánovaných výzev: </a:t>
            </a:r>
          </a:p>
          <a:p>
            <a:endParaRPr lang="cs-CZ" sz="1400" dirty="0" smtClean="0">
              <a:latin typeface="Calibri" panose="020F0502020204030204" pitchFamily="34" charset="0"/>
              <a:ea typeface="Calibri" panose="020F0502020204030204" pitchFamily="34" charset="0"/>
              <a:cs typeface="Calibri" panose="020F0502020204030204" pitchFamily="34" charset="0"/>
            </a:endParaRPr>
          </a:p>
          <a:p>
            <a:pPr marL="285750" indent="-285750">
              <a:buFont typeface="Wingdings" panose="05000000000000000000" pitchFamily="2" charset="2"/>
              <a:buChar char="§"/>
            </a:pPr>
            <a:r>
              <a:rPr lang="it-IT" sz="1400" dirty="0">
                <a:latin typeface="Calibri" panose="020F0502020204030204" pitchFamily="34" charset="0"/>
                <a:ea typeface="Calibri" panose="020F0502020204030204" pitchFamily="34" charset="0"/>
                <a:cs typeface="Calibri" panose="020F0502020204030204" pitchFamily="34" charset="0"/>
              </a:rPr>
              <a:t>Výzva č. 5 </a:t>
            </a:r>
            <a:r>
              <a:rPr lang="cs-CZ" sz="1400" dirty="0" smtClean="0">
                <a:latin typeface="Calibri" panose="020F0502020204030204" pitchFamily="34" charset="0"/>
                <a:ea typeface="Calibri" panose="020F0502020204030204" pitchFamily="34" charset="0"/>
                <a:cs typeface="Calibri" panose="020F0502020204030204" pitchFamily="34" charset="0"/>
              </a:rPr>
              <a:t>–</a:t>
            </a:r>
            <a:r>
              <a:rPr lang="it-IT" sz="1400" dirty="0" smtClean="0">
                <a:latin typeface="Calibri" panose="020F0502020204030204" pitchFamily="34" charset="0"/>
                <a:ea typeface="Calibri" panose="020F0502020204030204" pitchFamily="34" charset="0"/>
                <a:cs typeface="Calibri" panose="020F0502020204030204" pitchFamily="34" charset="0"/>
              </a:rPr>
              <a:t> NPO</a:t>
            </a:r>
            <a:r>
              <a:rPr lang="cs-CZ" sz="1400" dirty="0" smtClean="0">
                <a:latin typeface="Calibri" panose="020F0502020204030204" pitchFamily="34" charset="0"/>
                <a:ea typeface="Calibri" panose="020F0502020204030204" pitchFamily="34" charset="0"/>
                <a:cs typeface="Calibri" panose="020F0502020204030204" pitchFamily="34" charset="0"/>
              </a:rPr>
              <a:t> – </a:t>
            </a:r>
            <a:r>
              <a:rPr lang="it-IT" sz="1400" dirty="0" smtClean="0">
                <a:latin typeface="Calibri" panose="020F0502020204030204" pitchFamily="34" charset="0"/>
                <a:ea typeface="Calibri" panose="020F0502020204030204" pitchFamily="34" charset="0"/>
                <a:cs typeface="Calibri" panose="020F0502020204030204" pitchFamily="34" charset="0"/>
              </a:rPr>
              <a:t>Status</a:t>
            </a:r>
            <a:r>
              <a:rPr lang="cs-CZ" sz="1400" dirty="0" smtClean="0">
                <a:latin typeface="Calibri" panose="020F0502020204030204" pitchFamily="34" charset="0"/>
                <a:ea typeface="Calibri" panose="020F0502020204030204" pitchFamily="34" charset="0"/>
                <a:cs typeface="Calibri" panose="020F0502020204030204" pitchFamily="34" charset="0"/>
              </a:rPr>
              <a:t> </a:t>
            </a:r>
            <a:r>
              <a:rPr lang="it-IT" sz="1400" dirty="0" smtClean="0">
                <a:latin typeface="Calibri" panose="020F0502020204030204" pitchFamily="34" charset="0"/>
                <a:ea typeface="Calibri" panose="020F0502020204030204" pitchFamily="34" charset="0"/>
                <a:cs typeface="Calibri" panose="020F0502020204030204" pitchFamily="34" charset="0"/>
              </a:rPr>
              <a:t>umělce</a:t>
            </a:r>
            <a:r>
              <a:rPr lang="it-IT" sz="1400" dirty="0">
                <a:latin typeface="Calibri" panose="020F0502020204030204" pitchFamily="34" charset="0"/>
                <a:ea typeface="Calibri" panose="020F0502020204030204" pitchFamily="34" charset="0"/>
                <a:cs typeface="Calibri" panose="020F0502020204030204" pitchFamily="34" charset="0"/>
              </a:rPr>
              <a:t>, Mobilita </a:t>
            </a:r>
            <a:r>
              <a:rPr lang="it-IT" sz="1400" dirty="0" smtClean="0">
                <a:latin typeface="Calibri" panose="020F0502020204030204" pitchFamily="34" charset="0"/>
                <a:ea typeface="Calibri" panose="020F0502020204030204" pitchFamily="34" charset="0"/>
                <a:cs typeface="Calibri" panose="020F0502020204030204" pitchFamily="34" charset="0"/>
              </a:rPr>
              <a:t>II</a:t>
            </a:r>
            <a:r>
              <a:rPr lang="cs-CZ" sz="1400" dirty="0" smtClean="0">
                <a:latin typeface="Calibri" panose="020F0502020204030204" pitchFamily="34" charset="0"/>
                <a:ea typeface="Calibri" panose="020F0502020204030204" pitchFamily="34" charset="0"/>
                <a:cs typeface="Calibri" panose="020F0502020204030204" pitchFamily="34" charset="0"/>
              </a:rPr>
              <a:t> </a:t>
            </a:r>
            <a:r>
              <a:rPr lang="cs-CZ" sz="1200" dirty="0" smtClean="0">
                <a:solidFill>
                  <a:schemeClr val="accent2"/>
                </a:solidFill>
                <a:latin typeface="Calibri" panose="020F0502020204030204" pitchFamily="34" charset="0"/>
                <a:ea typeface="Calibri" panose="020F0502020204030204" pitchFamily="34" charset="0"/>
                <a:cs typeface="Calibri" panose="020F0502020204030204" pitchFamily="34" charset="0"/>
              </a:rPr>
              <a:t>(12-16)</a:t>
            </a:r>
          </a:p>
          <a:p>
            <a:pPr marL="285750" indent="-285750">
              <a:buFont typeface="Wingdings" panose="05000000000000000000" pitchFamily="2" charset="2"/>
              <a:buChar char="§"/>
            </a:pPr>
            <a:endParaRPr lang="cs-CZ" sz="1400" dirty="0" smtClean="0">
              <a:latin typeface="Calibri" panose="020F0502020204030204" pitchFamily="34" charset="0"/>
              <a:ea typeface="Calibri" panose="020F0502020204030204" pitchFamily="34" charset="0"/>
              <a:cs typeface="Calibri" panose="020F0502020204030204" pitchFamily="34" charset="0"/>
            </a:endParaRPr>
          </a:p>
          <a:p>
            <a:pPr marL="285750" indent="-285750">
              <a:buFont typeface="Wingdings" panose="05000000000000000000" pitchFamily="2" charset="2"/>
              <a:buChar char="§"/>
            </a:pPr>
            <a:r>
              <a:rPr lang="cs-CZ" sz="1400" dirty="0" smtClean="0">
                <a:latin typeface="Calibri" panose="020F0502020204030204" pitchFamily="34" charset="0"/>
                <a:cs typeface="Calibri" panose="020F0502020204030204" pitchFamily="34" charset="0"/>
              </a:rPr>
              <a:t>Výzva č. 6 – NPO – Rozvoj kompetencí </a:t>
            </a:r>
            <a:r>
              <a:rPr lang="cs-CZ" sz="1400" dirty="0">
                <a:latin typeface="Calibri" panose="020F0502020204030204" pitchFamily="34" charset="0"/>
                <a:cs typeface="Calibri" panose="020F0502020204030204" pitchFamily="34" charset="0"/>
              </a:rPr>
              <a:t>pracovníků KKS: Studijní pobyty, celoživotní </a:t>
            </a:r>
            <a:r>
              <a:rPr lang="cs-CZ" sz="1400" dirty="0" smtClean="0">
                <a:latin typeface="Calibri" panose="020F0502020204030204" pitchFamily="34" charset="0"/>
                <a:cs typeface="Calibri" panose="020F0502020204030204" pitchFamily="34" charset="0"/>
              </a:rPr>
              <a:t>vzdělávání </a:t>
            </a:r>
            <a:r>
              <a:rPr lang="cs-CZ" sz="1200" dirty="0" smtClean="0">
                <a:solidFill>
                  <a:schemeClr val="accent2"/>
                </a:solidFill>
                <a:latin typeface="Calibri" panose="020F0502020204030204" pitchFamily="34" charset="0"/>
                <a:cs typeface="Calibri" panose="020F0502020204030204" pitchFamily="34" charset="0"/>
              </a:rPr>
              <a:t>(17)</a:t>
            </a:r>
          </a:p>
          <a:p>
            <a:endParaRPr lang="cs-CZ" sz="14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
            </a:pPr>
            <a:r>
              <a:rPr lang="cs-CZ" sz="1400" dirty="0" smtClean="0">
                <a:latin typeface="Calibri" panose="020F0502020204030204" pitchFamily="34" charset="0"/>
                <a:ea typeface="Calibri" panose="020F0502020204030204" pitchFamily="34" charset="0"/>
                <a:cs typeface="Calibri" panose="020F0502020204030204" pitchFamily="34" charset="0"/>
              </a:rPr>
              <a:t>Výzva č. 7 – NPO – </a:t>
            </a:r>
            <a:r>
              <a:rPr lang="cs-CZ" sz="1400" dirty="0" smtClean="0">
                <a:latin typeface="Calibri" panose="020F0502020204030204" pitchFamily="34" charset="0"/>
                <a:cs typeface="Calibri" panose="020F0502020204030204" pitchFamily="34" charset="0"/>
              </a:rPr>
              <a:t>Tvůrčí stipendia </a:t>
            </a:r>
            <a:r>
              <a:rPr lang="cs-CZ" sz="1400" dirty="0">
                <a:latin typeface="Calibri" panose="020F0502020204030204" pitchFamily="34" charset="0"/>
                <a:cs typeface="Calibri" panose="020F0502020204030204" pitchFamily="34" charset="0"/>
              </a:rPr>
              <a:t>v oblasti literatury: vytvoření původního literárního díla / překlad literárního díla do českého </a:t>
            </a:r>
            <a:r>
              <a:rPr lang="cs-CZ" sz="1400" dirty="0" smtClean="0">
                <a:latin typeface="Calibri" panose="020F0502020204030204" pitchFamily="34" charset="0"/>
                <a:cs typeface="Calibri" panose="020F0502020204030204" pitchFamily="34" charset="0"/>
              </a:rPr>
              <a:t>jazyka </a:t>
            </a:r>
            <a:r>
              <a:rPr lang="cs-CZ" sz="1200" dirty="0" smtClean="0">
                <a:solidFill>
                  <a:schemeClr val="accent2"/>
                </a:solidFill>
                <a:latin typeface="Calibri" panose="020F0502020204030204" pitchFamily="34" charset="0"/>
                <a:cs typeface="Calibri" panose="020F0502020204030204" pitchFamily="34" charset="0"/>
              </a:rPr>
              <a:t>(18)</a:t>
            </a:r>
            <a:endParaRPr lang="cs-CZ" sz="1200" dirty="0" smtClean="0">
              <a:solidFill>
                <a:schemeClr val="accent2"/>
              </a:solidFill>
              <a:latin typeface="Calibri" panose="020F0502020204030204" pitchFamily="34" charset="0"/>
              <a:ea typeface="Calibri" panose="020F0502020204030204" pitchFamily="34" charset="0"/>
              <a:cs typeface="Calibri" panose="020F0502020204030204" pitchFamily="34" charset="0"/>
            </a:endParaRPr>
          </a:p>
          <a:p>
            <a:endParaRPr lang="cs-CZ" sz="1400" b="1" dirty="0">
              <a:latin typeface="Calibri" panose="020F0502020204030204" pitchFamily="34" charset="0"/>
              <a:cs typeface="Calibri" panose="020F0502020204030204" pitchFamily="34" charset="0"/>
            </a:endParaRPr>
          </a:p>
          <a:p>
            <a:endParaRPr lang="cs-CZ" dirty="0"/>
          </a:p>
        </p:txBody>
      </p:sp>
      <p:sp>
        <p:nvSpPr>
          <p:cNvPr id="5" name="Zástupný symbol pro číslo snímku 4"/>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719808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E71D4EC-BE1F-4BB1-A0B8-CADB6C8C5BF4}"/>
              </a:ext>
            </a:extLst>
          </p:cNvPr>
          <p:cNvSpPr>
            <a:spLocks noGrp="1"/>
          </p:cNvSpPr>
          <p:nvPr>
            <p:ph type="title"/>
          </p:nvPr>
        </p:nvSpPr>
        <p:spPr>
          <a:xfrm>
            <a:off x="475860" y="266132"/>
            <a:ext cx="8854752" cy="1506684"/>
          </a:xfrm>
        </p:spPr>
        <p:txBody>
          <a:bodyPr>
            <a:normAutofit fontScale="90000"/>
          </a:bodyPr>
          <a:lstStyle/>
          <a:p>
            <a:pPr>
              <a:lnSpc>
                <a:spcPct val="115000"/>
              </a:lnSpc>
              <a:spcAft>
                <a:spcPts val="1000"/>
              </a:spcAft>
            </a:pPr>
            <a:r>
              <a:rPr lang="cs-CZ" sz="2800" b="1" dirty="0">
                <a:effectLst/>
                <a:latin typeface="Calibri" panose="020F0502020204030204" pitchFamily="34" charset="0"/>
                <a:ea typeface="Calibri" panose="020F0502020204030204" pitchFamily="34" charset="0"/>
              </a:rPr>
              <a:t>Návrh hodnoticích kritérií – k připomínkám</a:t>
            </a:r>
            <a:r>
              <a:rPr lang="cs-CZ" sz="1800" dirty="0">
                <a:effectLst/>
                <a:latin typeface="Times New Roman" panose="02020603050405020304" pitchFamily="18" charset="0"/>
                <a:ea typeface="Calibri" panose="020F0502020204030204" pitchFamily="34" charset="0"/>
              </a:rPr>
              <a:t/>
            </a:r>
            <a:br>
              <a:rPr lang="cs-CZ" sz="1800" dirty="0">
                <a:effectLst/>
                <a:latin typeface="Times New Roman" panose="02020603050405020304" pitchFamily="18" charset="0"/>
                <a:ea typeface="Calibri" panose="020F0502020204030204" pitchFamily="34" charset="0"/>
              </a:rPr>
            </a:br>
            <a:r>
              <a:rPr lang="cs-CZ" sz="1800" dirty="0">
                <a:effectLst/>
                <a:latin typeface="Calibri" panose="020F0502020204030204" pitchFamily="34" charset="0"/>
                <a:ea typeface="Calibri" panose="020F0502020204030204" pitchFamily="34" charset="0"/>
                <a:cs typeface="Times New Roman" panose="02020603050405020304" pitchFamily="18" charset="0"/>
              </a:rPr>
              <a:t/>
            </a:r>
            <a:br>
              <a:rPr lang="cs-CZ" sz="18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 xmlns:a16="http://schemas.microsoft.com/office/drawing/2014/main" id="{221DD005-DD73-5340-5E13-FCE5770EFB2F}"/>
              </a:ext>
            </a:extLst>
          </p:cNvPr>
          <p:cNvSpPr>
            <a:spLocks noGrp="1"/>
          </p:cNvSpPr>
          <p:nvPr>
            <p:ph idx="1"/>
          </p:nvPr>
        </p:nvSpPr>
        <p:spPr>
          <a:xfrm>
            <a:off x="621351" y="1017038"/>
            <a:ext cx="8438674" cy="4637314"/>
          </a:xfrm>
        </p:spPr>
        <p:txBody>
          <a:bodyPr>
            <a:normAutofit fontScale="25000" lnSpcReduction="20000"/>
          </a:bodyPr>
          <a:lstStyle/>
          <a:p>
            <a:pPr marL="342900" lvl="0" indent="-342900" algn="just">
              <a:buFont typeface="Symbol" panose="05050102010706020507" pitchFamily="18" charset="2"/>
              <a:buChar char=""/>
            </a:pPr>
            <a:r>
              <a:rPr lang="cs-CZ" sz="8000" dirty="0">
                <a:effectLst/>
                <a:latin typeface="Calibri" panose="020F0502020204030204" pitchFamily="34" charset="0"/>
                <a:ea typeface="Calibri" panose="020F0502020204030204" pitchFamily="34" charset="0"/>
              </a:rPr>
              <a:t>kvalita projektu (jasné vymezení cíle, realizační plán) (20)</a:t>
            </a:r>
            <a:endParaRPr lang="cs-CZ" sz="8000" dirty="0">
              <a:effectLst/>
              <a:latin typeface="Times New Roman" panose="02020603050405020304" pitchFamily="18" charset="0"/>
              <a:ea typeface="Calibri" panose="020F0502020204030204" pitchFamily="34" charset="0"/>
            </a:endParaRPr>
          </a:p>
          <a:p>
            <a:pPr marL="342900" lvl="0" indent="-342900" algn="just">
              <a:buFont typeface="Symbol" panose="05050102010706020507" pitchFamily="18" charset="2"/>
              <a:buChar char=""/>
            </a:pPr>
            <a:r>
              <a:rPr lang="cs-CZ" sz="8000" dirty="0">
                <a:effectLst/>
                <a:latin typeface="Calibri" panose="020F0502020204030204" pitchFamily="34" charset="0"/>
                <a:ea typeface="Calibri" panose="020F0502020204030204" pitchFamily="34" charset="0"/>
              </a:rPr>
              <a:t>přínos pro obor, inovativnost (10)</a:t>
            </a:r>
            <a:endParaRPr lang="cs-CZ" sz="8000" dirty="0">
              <a:effectLst/>
              <a:latin typeface="Times New Roman" panose="02020603050405020304" pitchFamily="18" charset="0"/>
              <a:ea typeface="Calibri" panose="020F0502020204030204" pitchFamily="34" charset="0"/>
            </a:endParaRPr>
          </a:p>
          <a:p>
            <a:pPr marL="342900" lvl="0" indent="-342900" algn="just">
              <a:buFont typeface="Symbol" panose="05050102010706020507" pitchFamily="18" charset="2"/>
              <a:buChar char=""/>
            </a:pPr>
            <a:r>
              <a:rPr lang="cs-CZ" sz="8000" dirty="0" smtClean="0">
                <a:effectLst/>
                <a:latin typeface="Calibri" panose="020F0502020204030204" pitchFamily="34" charset="0"/>
                <a:ea typeface="Calibri" panose="020F0502020204030204" pitchFamily="34" charset="0"/>
              </a:rPr>
              <a:t>přínos pro rozvoj kompetencí z hlediska naplňování cílů NPO (20)</a:t>
            </a:r>
            <a:endParaRPr lang="cs-CZ" sz="8000" dirty="0" smtClean="0">
              <a:latin typeface="Times New Roman" panose="02020603050405020304" pitchFamily="18" charset="0"/>
              <a:ea typeface="Calibri" panose="020F0502020204030204" pitchFamily="34" charset="0"/>
            </a:endParaRPr>
          </a:p>
          <a:p>
            <a:pPr marL="0" lvl="0" indent="0" algn="just">
              <a:buNone/>
            </a:pPr>
            <a:r>
              <a:rPr lang="cs-CZ" sz="8000" dirty="0">
                <a:effectLst/>
                <a:latin typeface="Times New Roman" panose="02020603050405020304" pitchFamily="18" charset="0"/>
                <a:ea typeface="Calibri" panose="020F0502020204030204" pitchFamily="34" charset="0"/>
              </a:rPr>
              <a:t>	</a:t>
            </a:r>
            <a:r>
              <a:rPr lang="cs-CZ" sz="7200" dirty="0" smtClean="0">
                <a:effectLst/>
                <a:latin typeface="Calibri" panose="020F0502020204030204" pitchFamily="34" charset="0"/>
                <a:ea typeface="Calibri" panose="020F0502020204030204" pitchFamily="34" charset="0"/>
              </a:rPr>
              <a:t>(</a:t>
            </a:r>
            <a:r>
              <a:rPr lang="cs-CZ" sz="7200" dirty="0">
                <a:effectLst/>
                <a:latin typeface="Calibri" panose="020F0502020204030204" pitchFamily="34" charset="0"/>
                <a:ea typeface="Calibri" panose="020F0502020204030204" pitchFamily="34" charset="0"/>
              </a:rPr>
              <a:t>kompetence k uplatnění na mezinárodní umělecké/odborné scéně</a:t>
            </a:r>
            <a:r>
              <a:rPr lang="cs-CZ" sz="7200" dirty="0" smtClean="0">
                <a:effectLst/>
                <a:latin typeface="Calibri" panose="020F0502020204030204" pitchFamily="34" charset="0"/>
                <a:ea typeface="Calibri" panose="020F0502020204030204" pitchFamily="34" charset="0"/>
              </a:rPr>
              <a:t>)</a:t>
            </a:r>
            <a:endParaRPr lang="cs-CZ" sz="7200" dirty="0" smtClean="0">
              <a:effectLst/>
              <a:latin typeface="Times New Roman" panose="02020603050405020304" pitchFamily="18" charset="0"/>
              <a:ea typeface="Calibri" panose="020F0502020204030204" pitchFamily="34" charset="0"/>
            </a:endParaRPr>
          </a:p>
          <a:p>
            <a:pPr marL="342900" lvl="0" indent="-342900" algn="just">
              <a:buFont typeface="Symbol" panose="05050102010706020507" pitchFamily="18" charset="2"/>
              <a:buChar char=""/>
            </a:pPr>
            <a:r>
              <a:rPr lang="cs-CZ" sz="8000" dirty="0" smtClean="0">
                <a:effectLst/>
                <a:latin typeface="Calibri" panose="020F0502020204030204" pitchFamily="34" charset="0"/>
                <a:ea typeface="Calibri" panose="020F0502020204030204" pitchFamily="34" charset="0"/>
              </a:rPr>
              <a:t>cílová skupiny, počet podpořených pracovníků KKS (10) </a:t>
            </a:r>
            <a:endParaRPr lang="cs-CZ" sz="8000" dirty="0" smtClean="0">
              <a:effectLst/>
              <a:latin typeface="Times New Roman" panose="02020603050405020304" pitchFamily="18" charset="0"/>
              <a:ea typeface="Calibri" panose="020F0502020204030204" pitchFamily="34" charset="0"/>
            </a:endParaRPr>
          </a:p>
          <a:p>
            <a:pPr marL="342900" lvl="0" indent="-342900" algn="just">
              <a:buFont typeface="Symbol" panose="05050102010706020507" pitchFamily="18" charset="2"/>
              <a:buChar char=""/>
            </a:pPr>
            <a:r>
              <a:rPr lang="cs-CZ" sz="8000" dirty="0" smtClean="0">
                <a:effectLst/>
                <a:latin typeface="Calibri" panose="020F0502020204030204" pitchFamily="34" charset="0"/>
                <a:ea typeface="Calibri" panose="020F0502020204030204" pitchFamily="34" charset="0"/>
              </a:rPr>
              <a:t>kredibilita </a:t>
            </a:r>
            <a:r>
              <a:rPr lang="cs-CZ" sz="8000" dirty="0">
                <a:effectLst/>
                <a:latin typeface="Calibri" panose="020F0502020204030204" pitchFamily="34" charset="0"/>
                <a:ea typeface="Calibri" panose="020F0502020204030204" pitchFamily="34" charset="0"/>
              </a:rPr>
              <a:t>žadatele </a:t>
            </a:r>
            <a:r>
              <a:rPr lang="cs-CZ" sz="8000" dirty="0" smtClean="0">
                <a:effectLst/>
                <a:latin typeface="Calibri" panose="020F0502020204030204" pitchFamily="34" charset="0"/>
                <a:ea typeface="Calibri" panose="020F0502020204030204" pitchFamily="34" charset="0"/>
              </a:rPr>
              <a:t>(10)</a:t>
            </a:r>
            <a:endParaRPr lang="cs-CZ" sz="8000" dirty="0">
              <a:latin typeface="Times New Roman" panose="02020603050405020304" pitchFamily="18" charset="0"/>
              <a:ea typeface="Calibri" panose="020F0502020204030204" pitchFamily="34" charset="0"/>
            </a:endParaRPr>
          </a:p>
          <a:p>
            <a:pPr marL="0" lvl="0" indent="0" algn="just">
              <a:buNone/>
            </a:pPr>
            <a:r>
              <a:rPr lang="cs-CZ" sz="8000" dirty="0">
                <a:effectLst/>
                <a:latin typeface="Times New Roman" panose="02020603050405020304" pitchFamily="18" charset="0"/>
                <a:ea typeface="Calibri" panose="020F0502020204030204" pitchFamily="34" charset="0"/>
              </a:rPr>
              <a:t>	</a:t>
            </a:r>
            <a:r>
              <a:rPr lang="cs-CZ" sz="7200" dirty="0" smtClean="0">
                <a:effectLst/>
                <a:latin typeface="Calibri" panose="020F0502020204030204" pitchFamily="34" charset="0"/>
                <a:ea typeface="Calibri" panose="020F0502020204030204" pitchFamily="34" charset="0"/>
              </a:rPr>
              <a:t>(</a:t>
            </a:r>
            <a:r>
              <a:rPr lang="cs-CZ" sz="7200" dirty="0">
                <a:effectLst/>
                <a:latin typeface="Calibri" panose="020F0502020204030204" pitchFamily="34" charset="0"/>
                <a:ea typeface="Calibri" panose="020F0502020204030204" pitchFamily="34" charset="0"/>
              </a:rPr>
              <a:t>zkušenosti s realizací podobných projektů, výsledky dosavadní činnosti) </a:t>
            </a:r>
            <a:endParaRPr lang="cs-CZ" sz="7200" dirty="0">
              <a:effectLst/>
              <a:latin typeface="Times New Roman" panose="02020603050405020304" pitchFamily="18" charset="0"/>
              <a:ea typeface="Calibri" panose="020F0502020204030204" pitchFamily="34" charset="0"/>
            </a:endParaRPr>
          </a:p>
          <a:p>
            <a:pPr marL="342900" lvl="0" indent="-342900" algn="just">
              <a:buFont typeface="Symbol" panose="05050102010706020507" pitchFamily="18" charset="2"/>
              <a:buChar char=""/>
            </a:pPr>
            <a:r>
              <a:rPr lang="cs-CZ" sz="8000" dirty="0">
                <a:effectLst/>
                <a:latin typeface="Calibri" panose="020F0502020204030204" pitchFamily="34" charset="0"/>
                <a:ea typeface="Calibri" panose="020F0502020204030204" pitchFamily="34" charset="0"/>
              </a:rPr>
              <a:t>rozpočet projektu: struktura a přiměřenost nákladů (20)</a:t>
            </a:r>
            <a:endParaRPr lang="cs-CZ" sz="8000" dirty="0">
              <a:effectLst/>
              <a:latin typeface="Times New Roman" panose="02020603050405020304" pitchFamily="18" charset="0"/>
              <a:ea typeface="Calibri" panose="020F0502020204030204" pitchFamily="34" charset="0"/>
            </a:endParaRPr>
          </a:p>
          <a:p>
            <a:pPr marL="342900" lvl="0" indent="-342900" algn="just">
              <a:buFont typeface="Symbol" panose="05050102010706020507" pitchFamily="18" charset="2"/>
              <a:buChar char=""/>
            </a:pPr>
            <a:r>
              <a:rPr lang="cs-CZ" sz="8000" dirty="0">
                <a:effectLst/>
                <a:latin typeface="Calibri" panose="020F0502020204030204" pitchFamily="34" charset="0"/>
                <a:ea typeface="Calibri" panose="020F0502020204030204" pitchFamily="34" charset="0"/>
              </a:rPr>
              <a:t>schopnost zajistit vícezdrojové financování, udržitelnost (10)</a:t>
            </a:r>
            <a:endParaRPr lang="cs-CZ" sz="8000" dirty="0">
              <a:effectLst/>
              <a:latin typeface="Times New Roman" panose="02020603050405020304" pitchFamily="18" charset="0"/>
              <a:ea typeface="Calibri" panose="020F0502020204030204" pitchFamily="34" charset="0"/>
            </a:endParaRPr>
          </a:p>
          <a:p>
            <a:pPr marL="0" indent="0" algn="just">
              <a:buNone/>
            </a:pPr>
            <a:endParaRPr lang="cs-CZ" sz="8000" dirty="0">
              <a:effectLst/>
              <a:latin typeface="Times New Roman" panose="02020603050405020304" pitchFamily="18" charset="0"/>
              <a:ea typeface="Calibri" panose="020F0502020204030204" pitchFamily="34" charset="0"/>
            </a:endParaRPr>
          </a:p>
          <a:p>
            <a:pPr marL="180340" indent="-180340" algn="just"/>
            <a:r>
              <a:rPr lang="cs-CZ" sz="8000" dirty="0">
                <a:effectLst/>
                <a:latin typeface="Calibri" panose="020F0502020204030204" pitchFamily="34" charset="0"/>
                <a:ea typeface="Calibri" panose="020F0502020204030204" pitchFamily="34" charset="0"/>
              </a:rPr>
              <a:t>  Celkem 100 bodů – podpora od 50 bodů výše</a:t>
            </a:r>
            <a:endParaRPr lang="cs-CZ" sz="8000" dirty="0">
              <a:effectLst/>
              <a:latin typeface="Times New Roman" panose="02020603050405020304" pitchFamily="18" charset="0"/>
              <a:ea typeface="Calibri" panose="020F0502020204030204" pitchFamily="34" charset="0"/>
            </a:endParaRPr>
          </a:p>
          <a:p>
            <a:pPr marL="0" indent="0">
              <a:buNone/>
            </a:pPr>
            <a:endParaRPr lang="cs-CZ" dirty="0"/>
          </a:p>
        </p:txBody>
      </p:sp>
      <p:pic>
        <p:nvPicPr>
          <p:cNvPr id="4" name="Obrázek 3">
            <a:extLst>
              <a:ext uri="{FF2B5EF4-FFF2-40B4-BE49-F238E27FC236}">
                <a16:creationId xmlns="" xmlns:a16="http://schemas.microsoft.com/office/drawing/2014/main" id="{95A02F98-9A29-7D4C-C6AF-9A1A9338FA34}"/>
              </a:ext>
            </a:extLst>
          </p:cNvPr>
          <p:cNvPicPr>
            <a:picLocks noChangeAspect="1"/>
          </p:cNvPicPr>
          <p:nvPr/>
        </p:nvPicPr>
        <p:blipFill>
          <a:blip r:embed="rId2"/>
          <a:stretch>
            <a:fillRect/>
          </a:stretch>
        </p:blipFill>
        <p:spPr>
          <a:xfrm>
            <a:off x="971788" y="5949617"/>
            <a:ext cx="6389162" cy="908383"/>
          </a:xfrm>
          <a:prstGeom prst="rect">
            <a:avLst/>
          </a:prstGeom>
        </p:spPr>
      </p:pic>
      <p:sp>
        <p:nvSpPr>
          <p:cNvPr id="5" name="Zástupný symbol pro číslo snímku 4"/>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86265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E71D4EC-BE1F-4BB1-A0B8-CADB6C8C5BF4}"/>
              </a:ext>
            </a:extLst>
          </p:cNvPr>
          <p:cNvSpPr>
            <a:spLocks noGrp="1"/>
          </p:cNvSpPr>
          <p:nvPr>
            <p:ph type="title"/>
          </p:nvPr>
        </p:nvSpPr>
        <p:spPr>
          <a:xfrm>
            <a:off x="475860" y="266132"/>
            <a:ext cx="8854752" cy="714943"/>
          </a:xfrm>
        </p:spPr>
        <p:txBody>
          <a:bodyPr>
            <a:normAutofit fontScale="90000"/>
          </a:bodyPr>
          <a:lstStyle/>
          <a:p>
            <a:pPr>
              <a:lnSpc>
                <a:spcPct val="115000"/>
              </a:lnSpc>
              <a:spcAft>
                <a:spcPts val="1000"/>
              </a:spcAft>
            </a:pPr>
            <a:r>
              <a:rPr lang="cs-CZ" sz="3100" b="1" dirty="0">
                <a:effectLst/>
                <a:latin typeface="Calibri" panose="020F0502020204030204" pitchFamily="34" charset="0"/>
                <a:ea typeface="Calibri" panose="020F0502020204030204" pitchFamily="34" charset="0"/>
              </a:rPr>
              <a:t>Kategorizace opatření v rámci komponenty</a:t>
            </a:r>
            <a:br>
              <a:rPr lang="cs-CZ" sz="3100" b="1" dirty="0">
                <a:effectLst/>
                <a:latin typeface="Calibri" panose="020F0502020204030204" pitchFamily="34" charset="0"/>
                <a:ea typeface="Calibri" panose="020F0502020204030204" pitchFamily="34" charset="0"/>
              </a:rPr>
            </a:br>
            <a:r>
              <a:rPr lang="cs-CZ" sz="1800" dirty="0">
                <a:effectLst/>
                <a:latin typeface="Times New Roman" panose="02020603050405020304" pitchFamily="18" charset="0"/>
                <a:ea typeface="Calibri" panose="020F0502020204030204" pitchFamily="34" charset="0"/>
              </a:rPr>
              <a:t/>
            </a:r>
            <a:br>
              <a:rPr lang="cs-CZ" sz="1800" dirty="0">
                <a:effectLst/>
                <a:latin typeface="Times New Roman" panose="02020603050405020304" pitchFamily="18" charset="0"/>
                <a:ea typeface="Calibri" panose="020F0502020204030204" pitchFamily="34" charset="0"/>
              </a:rPr>
            </a:br>
            <a:r>
              <a:rPr lang="cs-CZ" sz="1800" dirty="0">
                <a:effectLst/>
                <a:latin typeface="Calibri" panose="020F0502020204030204" pitchFamily="34" charset="0"/>
                <a:ea typeface="Calibri" panose="020F0502020204030204" pitchFamily="34" charset="0"/>
                <a:cs typeface="Times New Roman" panose="02020603050405020304" pitchFamily="18" charset="0"/>
              </a:rPr>
              <a:t/>
            </a:r>
            <a:br>
              <a:rPr lang="cs-CZ" sz="18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pic>
        <p:nvPicPr>
          <p:cNvPr id="5" name="Zástupný obsah 4">
            <a:extLst>
              <a:ext uri="{FF2B5EF4-FFF2-40B4-BE49-F238E27FC236}">
                <a16:creationId xmlns="" xmlns:a16="http://schemas.microsoft.com/office/drawing/2014/main" id="{5576DD96-C31E-13A7-F9DB-7D82844DBF82}"/>
              </a:ext>
            </a:extLst>
          </p:cNvPr>
          <p:cNvPicPr>
            <a:picLocks noGrp="1" noChangeAspect="1"/>
          </p:cNvPicPr>
          <p:nvPr>
            <p:ph idx="1"/>
          </p:nvPr>
        </p:nvPicPr>
        <p:blipFill>
          <a:blip r:embed="rId2"/>
          <a:stretch>
            <a:fillRect/>
          </a:stretch>
        </p:blipFill>
        <p:spPr>
          <a:xfrm>
            <a:off x="220691" y="1237085"/>
            <a:ext cx="8484760" cy="4029075"/>
          </a:xfrm>
          <a:prstGeom prst="rect">
            <a:avLst/>
          </a:prstGeom>
        </p:spPr>
      </p:pic>
      <p:pic>
        <p:nvPicPr>
          <p:cNvPr id="4" name="Obrázek 3">
            <a:extLst>
              <a:ext uri="{FF2B5EF4-FFF2-40B4-BE49-F238E27FC236}">
                <a16:creationId xmlns="" xmlns:a16="http://schemas.microsoft.com/office/drawing/2014/main" id="{95A02F98-9A29-7D4C-C6AF-9A1A9338FA34}"/>
              </a:ext>
            </a:extLst>
          </p:cNvPr>
          <p:cNvPicPr>
            <a:picLocks noChangeAspect="1"/>
          </p:cNvPicPr>
          <p:nvPr/>
        </p:nvPicPr>
        <p:blipFill>
          <a:blip r:embed="rId3"/>
          <a:stretch>
            <a:fillRect/>
          </a:stretch>
        </p:blipFill>
        <p:spPr>
          <a:xfrm>
            <a:off x="971788" y="5949617"/>
            <a:ext cx="6389162" cy="908383"/>
          </a:xfrm>
          <a:prstGeom prst="rect">
            <a:avLst/>
          </a:prstGeom>
        </p:spPr>
      </p:pic>
      <p:sp>
        <p:nvSpPr>
          <p:cNvPr id="3" name="Zástupný symbol pro číslo snímku 2"/>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9870152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E71D4EC-BE1F-4BB1-A0B8-CADB6C8C5BF4}"/>
              </a:ext>
            </a:extLst>
          </p:cNvPr>
          <p:cNvSpPr>
            <a:spLocks noGrp="1"/>
          </p:cNvSpPr>
          <p:nvPr>
            <p:ph type="title"/>
          </p:nvPr>
        </p:nvSpPr>
        <p:spPr>
          <a:xfrm>
            <a:off x="475860" y="697424"/>
            <a:ext cx="8854752" cy="798786"/>
          </a:xfrm>
        </p:spPr>
        <p:txBody>
          <a:bodyPr>
            <a:normAutofit fontScale="90000"/>
          </a:bodyPr>
          <a:lstStyle/>
          <a:p>
            <a:pPr>
              <a:lnSpc>
                <a:spcPct val="115000"/>
              </a:lnSpc>
              <a:spcAft>
                <a:spcPts val="1000"/>
              </a:spcAft>
            </a:pPr>
            <a:r>
              <a:rPr lang="cs-CZ" b="1" dirty="0" smtClean="0"/>
              <a:t>Výzva </a:t>
            </a:r>
            <a:r>
              <a:rPr lang="cs-CZ" b="1" dirty="0"/>
              <a:t>č. 5 – NPO – Status umělce, Mobilita II </a:t>
            </a:r>
            <a:r>
              <a:rPr lang="cs-CZ" dirty="0"/>
              <a:t/>
            </a:r>
            <a:br>
              <a:rPr lang="cs-CZ" dirty="0"/>
            </a:br>
            <a:endParaRPr lang="cs-CZ" dirty="0"/>
          </a:p>
        </p:txBody>
      </p:sp>
      <p:pic>
        <p:nvPicPr>
          <p:cNvPr id="4" name="Obrázek 3">
            <a:extLst>
              <a:ext uri="{FF2B5EF4-FFF2-40B4-BE49-F238E27FC236}">
                <a16:creationId xmlns="" xmlns:a16="http://schemas.microsoft.com/office/drawing/2014/main" id="{95A02F98-9A29-7D4C-C6AF-9A1A9338FA34}"/>
              </a:ext>
            </a:extLst>
          </p:cNvPr>
          <p:cNvPicPr>
            <a:picLocks noChangeAspect="1"/>
          </p:cNvPicPr>
          <p:nvPr/>
        </p:nvPicPr>
        <p:blipFill>
          <a:blip r:embed="rId2"/>
          <a:stretch>
            <a:fillRect/>
          </a:stretch>
        </p:blipFill>
        <p:spPr>
          <a:xfrm>
            <a:off x="971788" y="5949617"/>
            <a:ext cx="6389162" cy="908383"/>
          </a:xfrm>
          <a:prstGeom prst="rect">
            <a:avLst/>
          </a:prstGeom>
        </p:spPr>
      </p:pic>
      <p:sp>
        <p:nvSpPr>
          <p:cNvPr id="6" name="Zástupný obsah 5">
            <a:extLst>
              <a:ext uri="{FF2B5EF4-FFF2-40B4-BE49-F238E27FC236}">
                <a16:creationId xmlns="" xmlns:a16="http://schemas.microsoft.com/office/drawing/2014/main" id="{2B5EB10C-1846-1D44-8D2A-F513AB459B0F}"/>
              </a:ext>
            </a:extLst>
          </p:cNvPr>
          <p:cNvSpPr>
            <a:spLocks noGrp="1"/>
          </p:cNvSpPr>
          <p:nvPr>
            <p:ph idx="1"/>
          </p:nvPr>
        </p:nvSpPr>
        <p:spPr>
          <a:xfrm>
            <a:off x="475860" y="1567542"/>
            <a:ext cx="8596668" cy="4310743"/>
          </a:xfrm>
        </p:spPr>
        <p:txBody>
          <a:bodyPr>
            <a:normAutofit fontScale="85000" lnSpcReduction="10000"/>
          </a:bodyPr>
          <a:lstStyle/>
          <a:p>
            <a:pPr marL="0" indent="0">
              <a:buNone/>
            </a:pPr>
            <a:r>
              <a:rPr lang="cs-CZ" dirty="0" smtClean="0"/>
              <a:t>Účelem </a:t>
            </a:r>
            <a:r>
              <a:rPr lang="cs-CZ" dirty="0"/>
              <a:t>výzvy je poskytnutí dotace na realizaci projektů se zahraničním přesahem, které budou zacíleny na podporu mobility, rozvoje dovedností, síťování a prezentace jednotlivých umělců a odborných umělecko-technických pracovníků ve vybraných oblastech kulturního a kreativního sektoru v ČR (dále jen „KKS“).</a:t>
            </a:r>
          </a:p>
          <a:p>
            <a:endParaRPr lang="cs-CZ" dirty="0"/>
          </a:p>
          <a:p>
            <a:pPr marL="0" lvl="0" indent="0">
              <a:buNone/>
            </a:pPr>
            <a:r>
              <a:rPr lang="cs-CZ" b="1" dirty="0">
                <a:solidFill>
                  <a:schemeClr val="accent2"/>
                </a:solidFill>
              </a:rPr>
              <a:t>Základní informace:</a:t>
            </a:r>
            <a:endParaRPr lang="cs-CZ" dirty="0">
              <a:solidFill>
                <a:schemeClr val="accent2"/>
              </a:solidFill>
            </a:endParaRPr>
          </a:p>
          <a:p>
            <a:r>
              <a:rPr lang="cs-CZ" dirty="0" smtClean="0"/>
              <a:t>termín </a:t>
            </a:r>
            <a:r>
              <a:rPr lang="cs-CZ" dirty="0"/>
              <a:t>realizace projektů: rok 2023 </a:t>
            </a:r>
          </a:p>
          <a:p>
            <a:r>
              <a:rPr lang="cs-CZ" dirty="0" smtClean="0"/>
              <a:t>oprávnění </a:t>
            </a:r>
            <a:r>
              <a:rPr lang="cs-CZ" dirty="0"/>
              <a:t>žadatelé: všechny subjekty – soukromé i veřejnoprávní, fyzické i právnické osoby </a:t>
            </a:r>
          </a:p>
          <a:p>
            <a:r>
              <a:rPr lang="cs-CZ" dirty="0" smtClean="0"/>
              <a:t>zveřejnění </a:t>
            </a:r>
            <a:r>
              <a:rPr lang="cs-CZ" dirty="0"/>
              <a:t>výzvy: 1. září 2022</a:t>
            </a:r>
          </a:p>
          <a:p>
            <a:r>
              <a:rPr lang="cs-CZ" dirty="0" smtClean="0"/>
              <a:t>sběr </a:t>
            </a:r>
            <a:r>
              <a:rPr lang="cs-CZ" dirty="0"/>
              <a:t>žádostí: 1. září 2022 až 15. října 2022 </a:t>
            </a:r>
          </a:p>
          <a:p>
            <a:r>
              <a:rPr lang="cs-CZ" dirty="0" smtClean="0"/>
              <a:t>alokace</a:t>
            </a:r>
            <a:r>
              <a:rPr lang="cs-CZ" dirty="0"/>
              <a:t>: 100 mil. Kč</a:t>
            </a:r>
          </a:p>
          <a:p>
            <a:r>
              <a:rPr lang="cs-CZ" dirty="0" smtClean="0"/>
              <a:t>žadatel </a:t>
            </a:r>
            <a:r>
              <a:rPr lang="cs-CZ" dirty="0"/>
              <a:t>může podat max. 6 žádostí</a:t>
            </a:r>
          </a:p>
          <a:p>
            <a:r>
              <a:rPr lang="cs-CZ" dirty="0" smtClean="0"/>
              <a:t>není </a:t>
            </a:r>
            <a:r>
              <a:rPr lang="cs-CZ" dirty="0"/>
              <a:t>možné žádat na celoroční činnost, pouze na jednotlivé projekty/aktivity</a:t>
            </a:r>
          </a:p>
          <a:p>
            <a:r>
              <a:rPr lang="cs-CZ" dirty="0" smtClean="0"/>
              <a:t>z</a:t>
            </a:r>
            <a:r>
              <a:rPr lang="cs-CZ" dirty="0"/>
              <a:t> dotace je možné hradit do 100 % uznatelné náklady (bez DPH)</a:t>
            </a:r>
          </a:p>
        </p:txBody>
      </p:sp>
      <p:sp>
        <p:nvSpPr>
          <p:cNvPr id="3" name="Zástupný symbol pro číslo snímku 2"/>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1313665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E71D4EC-BE1F-4BB1-A0B8-CADB6C8C5BF4}"/>
              </a:ext>
            </a:extLst>
          </p:cNvPr>
          <p:cNvSpPr>
            <a:spLocks noGrp="1"/>
          </p:cNvSpPr>
          <p:nvPr>
            <p:ph type="title"/>
          </p:nvPr>
        </p:nvSpPr>
        <p:spPr>
          <a:xfrm>
            <a:off x="475860" y="697424"/>
            <a:ext cx="8854752" cy="798786"/>
          </a:xfrm>
        </p:spPr>
        <p:txBody>
          <a:bodyPr>
            <a:normAutofit fontScale="90000"/>
          </a:bodyPr>
          <a:lstStyle/>
          <a:p>
            <a:pPr>
              <a:lnSpc>
                <a:spcPct val="115000"/>
              </a:lnSpc>
              <a:spcAft>
                <a:spcPts val="1000"/>
              </a:spcAft>
            </a:pPr>
            <a:r>
              <a:rPr lang="cs-CZ" b="1" dirty="0" smtClean="0"/>
              <a:t>Výzva </a:t>
            </a:r>
            <a:r>
              <a:rPr lang="cs-CZ" b="1" dirty="0"/>
              <a:t>č. 5 – NPO – Status umělce, Mobilita II </a:t>
            </a:r>
            <a:r>
              <a:rPr lang="cs-CZ" dirty="0"/>
              <a:t/>
            </a:r>
            <a:br>
              <a:rPr lang="cs-CZ" dirty="0"/>
            </a:br>
            <a:endParaRPr lang="cs-CZ" dirty="0"/>
          </a:p>
        </p:txBody>
      </p:sp>
      <p:pic>
        <p:nvPicPr>
          <p:cNvPr id="4" name="Obrázek 3">
            <a:extLst>
              <a:ext uri="{FF2B5EF4-FFF2-40B4-BE49-F238E27FC236}">
                <a16:creationId xmlns="" xmlns:a16="http://schemas.microsoft.com/office/drawing/2014/main" id="{95A02F98-9A29-7D4C-C6AF-9A1A9338FA34}"/>
              </a:ext>
            </a:extLst>
          </p:cNvPr>
          <p:cNvPicPr>
            <a:picLocks noChangeAspect="1"/>
          </p:cNvPicPr>
          <p:nvPr/>
        </p:nvPicPr>
        <p:blipFill>
          <a:blip r:embed="rId2"/>
          <a:stretch>
            <a:fillRect/>
          </a:stretch>
        </p:blipFill>
        <p:spPr>
          <a:xfrm>
            <a:off x="971788" y="5949617"/>
            <a:ext cx="6389162" cy="908383"/>
          </a:xfrm>
          <a:prstGeom prst="rect">
            <a:avLst/>
          </a:prstGeom>
        </p:spPr>
      </p:pic>
      <p:sp>
        <p:nvSpPr>
          <p:cNvPr id="6" name="Zástupný obsah 5">
            <a:extLst>
              <a:ext uri="{FF2B5EF4-FFF2-40B4-BE49-F238E27FC236}">
                <a16:creationId xmlns="" xmlns:a16="http://schemas.microsoft.com/office/drawing/2014/main" id="{2B5EB10C-1846-1D44-8D2A-F513AB459B0F}"/>
              </a:ext>
            </a:extLst>
          </p:cNvPr>
          <p:cNvSpPr>
            <a:spLocks noGrp="1"/>
          </p:cNvSpPr>
          <p:nvPr>
            <p:ph idx="1"/>
          </p:nvPr>
        </p:nvSpPr>
        <p:spPr>
          <a:xfrm>
            <a:off x="475860" y="1472339"/>
            <a:ext cx="8596668" cy="4417017"/>
          </a:xfrm>
        </p:spPr>
        <p:txBody>
          <a:bodyPr>
            <a:normAutofit fontScale="85000" lnSpcReduction="20000"/>
          </a:bodyPr>
          <a:lstStyle/>
          <a:p>
            <a:pPr marL="0" indent="0" algn="ctr">
              <a:buNone/>
            </a:pPr>
            <a:r>
              <a:rPr lang="cs-CZ" b="1" i="1" dirty="0">
                <a:solidFill>
                  <a:schemeClr val="accent2"/>
                </a:solidFill>
              </a:rPr>
              <a:t>Dotační okruhy pro právnické a fyzické osoby (mimo státní příspěvkové organizace</a:t>
            </a:r>
            <a:r>
              <a:rPr lang="cs-CZ" b="1" i="1" dirty="0" smtClean="0">
                <a:solidFill>
                  <a:schemeClr val="accent2"/>
                </a:solidFill>
              </a:rPr>
              <a:t>)</a:t>
            </a:r>
          </a:p>
          <a:p>
            <a:pPr marL="0" indent="0" algn="ctr">
              <a:buNone/>
            </a:pPr>
            <a:endParaRPr lang="cs-CZ" dirty="0">
              <a:solidFill>
                <a:schemeClr val="accent2"/>
              </a:solidFill>
            </a:endParaRPr>
          </a:p>
          <a:p>
            <a:r>
              <a:rPr lang="cs-CZ" b="1" dirty="0"/>
              <a:t>1. Prezentace profesionálů KKS v zahraničí</a:t>
            </a:r>
            <a:r>
              <a:rPr lang="cs-CZ" dirty="0"/>
              <a:t> – projekty mobility nad 500 tis. Kč (podpora min. 5 aktérů KKS) </a:t>
            </a:r>
          </a:p>
          <a:p>
            <a:r>
              <a:rPr lang="cs-CZ" b="1" dirty="0" smtClean="0"/>
              <a:t>2</a:t>
            </a:r>
            <a:r>
              <a:rPr lang="cs-CZ" b="1" dirty="0"/>
              <a:t>. Příprava prezentace profesionálů KKS v zahraničí</a:t>
            </a:r>
            <a:r>
              <a:rPr lang="cs-CZ" dirty="0"/>
              <a:t> – projekty mobility nad 500 tis. Kč v části realizace (podpora min. 5 aktérů KKS, příp. v dalším roce 10 aktérů KKS) </a:t>
            </a:r>
          </a:p>
          <a:p>
            <a:r>
              <a:rPr lang="cs-CZ" b="1" dirty="0" smtClean="0"/>
              <a:t>3</a:t>
            </a:r>
            <a:r>
              <a:rPr lang="cs-CZ" b="1" dirty="0"/>
              <a:t>. Odborné konference, semináře, workshopy, </a:t>
            </a:r>
            <a:r>
              <a:rPr lang="cs-CZ" b="1" dirty="0" err="1"/>
              <a:t>networky</a:t>
            </a:r>
            <a:r>
              <a:rPr lang="cs-CZ" b="1" dirty="0"/>
              <a:t> v zahraničí z oblasti KKS – vzdělávací projekty v zahraničí zaměřené na podporu rozvoje dovedností a zasíťování</a:t>
            </a:r>
            <a:r>
              <a:rPr lang="cs-CZ" dirty="0"/>
              <a:t> (podpora min. 5 aktérů KKS – podmínka pro právnické osoby) </a:t>
            </a:r>
          </a:p>
          <a:p>
            <a:r>
              <a:rPr lang="cs-CZ" b="1" dirty="0" smtClean="0"/>
              <a:t>4</a:t>
            </a:r>
            <a:r>
              <a:rPr lang="cs-CZ" b="1" dirty="0"/>
              <a:t>. Příprava - odborné konference, semináře, workshopy, </a:t>
            </a:r>
            <a:r>
              <a:rPr lang="cs-CZ" b="1" dirty="0" err="1"/>
              <a:t>networky</a:t>
            </a:r>
            <a:r>
              <a:rPr lang="cs-CZ" b="1" dirty="0"/>
              <a:t> v zahraničí z oblasti KKS</a:t>
            </a:r>
            <a:r>
              <a:rPr lang="cs-CZ" dirty="0"/>
              <a:t> – </a:t>
            </a:r>
            <a:r>
              <a:rPr lang="cs-CZ" b="1" dirty="0"/>
              <a:t>vzdělávací</a:t>
            </a:r>
            <a:r>
              <a:rPr lang="cs-CZ" dirty="0"/>
              <a:t> </a:t>
            </a:r>
            <a:r>
              <a:rPr lang="cs-CZ" b="1" dirty="0"/>
              <a:t>projekty v zahraničí zaměřené na podporu rozvoje dovedností a zasíťování</a:t>
            </a:r>
            <a:r>
              <a:rPr lang="cs-CZ" dirty="0"/>
              <a:t> (podpora min. 5 aktérů KKS, příp. v dalším roce 10 aktérů KKS – podmínka pro právnické osoby)  </a:t>
            </a:r>
          </a:p>
          <a:p>
            <a:r>
              <a:rPr lang="cs-CZ" b="1" dirty="0" smtClean="0"/>
              <a:t>5</a:t>
            </a:r>
            <a:r>
              <a:rPr lang="cs-CZ" b="1" dirty="0"/>
              <a:t>. Podpora programů tvůrčích a manažerských rezidencí a stáží profesionálů z oblasti KKS v zahraničí</a:t>
            </a:r>
            <a:r>
              <a:rPr lang="cs-CZ" dirty="0"/>
              <a:t> (podpora min. 3 aktérů KKS – podmínka pro právnické osoby) </a:t>
            </a:r>
          </a:p>
          <a:p>
            <a:r>
              <a:rPr lang="cs-CZ" b="1" dirty="0" smtClean="0"/>
              <a:t>6</a:t>
            </a:r>
            <a:r>
              <a:rPr lang="cs-CZ" b="1" dirty="0"/>
              <a:t>. Příprava – podpora programů tvůrčích a manažerských rezidencí a stáží profesionálů z oblasti KKS v zahraničí</a:t>
            </a:r>
            <a:r>
              <a:rPr lang="cs-CZ" dirty="0"/>
              <a:t> (podpora min. 3 aktérů KKS na projekt, příp. v dalším roce 6 aktérů KKS – podmínka pro právnické osoby) </a:t>
            </a:r>
          </a:p>
        </p:txBody>
      </p:sp>
      <p:sp>
        <p:nvSpPr>
          <p:cNvPr id="3" name="Zástupný symbol pro číslo snímku 2"/>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205539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E71D4EC-BE1F-4BB1-A0B8-CADB6C8C5BF4}"/>
              </a:ext>
            </a:extLst>
          </p:cNvPr>
          <p:cNvSpPr>
            <a:spLocks noGrp="1"/>
          </p:cNvSpPr>
          <p:nvPr>
            <p:ph type="title"/>
          </p:nvPr>
        </p:nvSpPr>
        <p:spPr>
          <a:xfrm>
            <a:off x="475860" y="697424"/>
            <a:ext cx="8854752" cy="798786"/>
          </a:xfrm>
        </p:spPr>
        <p:txBody>
          <a:bodyPr>
            <a:normAutofit fontScale="90000"/>
          </a:bodyPr>
          <a:lstStyle/>
          <a:p>
            <a:pPr>
              <a:lnSpc>
                <a:spcPct val="115000"/>
              </a:lnSpc>
              <a:spcAft>
                <a:spcPts val="1000"/>
              </a:spcAft>
            </a:pPr>
            <a:r>
              <a:rPr lang="cs-CZ" b="1" dirty="0" smtClean="0"/>
              <a:t>Výzva </a:t>
            </a:r>
            <a:r>
              <a:rPr lang="cs-CZ" b="1" dirty="0"/>
              <a:t>č. 5 – NPO – Status umělce, Mobilita II </a:t>
            </a:r>
            <a:r>
              <a:rPr lang="cs-CZ" dirty="0"/>
              <a:t/>
            </a:r>
            <a:br>
              <a:rPr lang="cs-CZ" dirty="0"/>
            </a:br>
            <a:endParaRPr lang="cs-CZ" dirty="0"/>
          </a:p>
        </p:txBody>
      </p:sp>
      <p:pic>
        <p:nvPicPr>
          <p:cNvPr id="4" name="Obrázek 3">
            <a:extLst>
              <a:ext uri="{FF2B5EF4-FFF2-40B4-BE49-F238E27FC236}">
                <a16:creationId xmlns="" xmlns:a16="http://schemas.microsoft.com/office/drawing/2014/main" id="{95A02F98-9A29-7D4C-C6AF-9A1A9338FA34}"/>
              </a:ext>
            </a:extLst>
          </p:cNvPr>
          <p:cNvPicPr>
            <a:picLocks noChangeAspect="1"/>
          </p:cNvPicPr>
          <p:nvPr/>
        </p:nvPicPr>
        <p:blipFill>
          <a:blip r:embed="rId2"/>
          <a:stretch>
            <a:fillRect/>
          </a:stretch>
        </p:blipFill>
        <p:spPr>
          <a:xfrm>
            <a:off x="971788" y="5949617"/>
            <a:ext cx="6389162" cy="908383"/>
          </a:xfrm>
          <a:prstGeom prst="rect">
            <a:avLst/>
          </a:prstGeom>
        </p:spPr>
      </p:pic>
      <p:sp>
        <p:nvSpPr>
          <p:cNvPr id="6" name="Zástupný obsah 5">
            <a:extLst>
              <a:ext uri="{FF2B5EF4-FFF2-40B4-BE49-F238E27FC236}">
                <a16:creationId xmlns="" xmlns:a16="http://schemas.microsoft.com/office/drawing/2014/main" id="{2B5EB10C-1846-1D44-8D2A-F513AB459B0F}"/>
              </a:ext>
            </a:extLst>
          </p:cNvPr>
          <p:cNvSpPr>
            <a:spLocks noGrp="1"/>
          </p:cNvSpPr>
          <p:nvPr>
            <p:ph idx="1"/>
          </p:nvPr>
        </p:nvSpPr>
        <p:spPr>
          <a:xfrm>
            <a:off x="475860" y="1472340"/>
            <a:ext cx="8596668" cy="4238786"/>
          </a:xfrm>
        </p:spPr>
        <p:txBody>
          <a:bodyPr>
            <a:normAutofit fontScale="70000" lnSpcReduction="20000"/>
          </a:bodyPr>
          <a:lstStyle/>
          <a:p>
            <a:pPr marL="0" indent="0" algn="ctr">
              <a:buNone/>
            </a:pPr>
            <a:r>
              <a:rPr lang="cs-CZ" b="1" i="1" dirty="0">
                <a:solidFill>
                  <a:schemeClr val="accent2"/>
                </a:solidFill>
              </a:rPr>
              <a:t>Dotační okruhy pro právnické a fyzické osoby (mimo státní příspěvkové organizace</a:t>
            </a:r>
            <a:r>
              <a:rPr lang="cs-CZ" b="1" i="1" dirty="0" smtClean="0">
                <a:solidFill>
                  <a:schemeClr val="accent2"/>
                </a:solidFill>
              </a:rPr>
              <a:t>)</a:t>
            </a:r>
          </a:p>
          <a:p>
            <a:pPr marL="0" indent="0" algn="ctr">
              <a:buNone/>
            </a:pPr>
            <a:endParaRPr lang="cs-CZ" dirty="0">
              <a:solidFill>
                <a:schemeClr val="accent2"/>
              </a:solidFill>
            </a:endParaRPr>
          </a:p>
          <a:p>
            <a:r>
              <a:rPr lang="cs-CZ" b="1" dirty="0">
                <a:solidFill>
                  <a:schemeClr val="accent2"/>
                </a:solidFill>
              </a:rPr>
              <a:t>1. Prezentace profesionálů KKS v zahraničí</a:t>
            </a:r>
            <a:r>
              <a:rPr lang="cs-CZ" dirty="0">
                <a:solidFill>
                  <a:schemeClr val="accent2"/>
                </a:solidFill>
              </a:rPr>
              <a:t> </a:t>
            </a:r>
            <a:r>
              <a:rPr lang="cs-CZ" dirty="0"/>
              <a:t>– projekty mobility nad 500 tis. Kč (podpora min. 5 aktérů KKS) </a:t>
            </a:r>
            <a:endParaRPr lang="cs-CZ" dirty="0" smtClean="0"/>
          </a:p>
          <a:p>
            <a:pPr marL="400050" lvl="1" indent="0">
              <a:buNone/>
            </a:pPr>
            <a:r>
              <a:rPr lang="cs-CZ" dirty="0" smtClean="0"/>
              <a:t>Prezentace </a:t>
            </a:r>
            <a:r>
              <a:rPr lang="cs-CZ" dirty="0"/>
              <a:t>umělců a české kultury na významných zahraničních přehlídkách, festivalech a veletrzích v oblasti scénického umění, hudby, vizuálního umění a literatury, která podpoří mobilitu umělců a napomůže k navázání jejich nové či širší zahraniční spolupráce v daném oboru a rozšíření dovedností a zkušeností</a:t>
            </a:r>
            <a:r>
              <a:rPr lang="cs-CZ" dirty="0" smtClean="0"/>
              <a:t>.</a:t>
            </a:r>
            <a:endParaRPr lang="cs-CZ" dirty="0"/>
          </a:p>
          <a:p>
            <a:r>
              <a:rPr lang="cs-CZ" b="1" dirty="0" smtClean="0">
                <a:solidFill>
                  <a:schemeClr val="accent2"/>
                </a:solidFill>
              </a:rPr>
              <a:t>2</a:t>
            </a:r>
            <a:r>
              <a:rPr lang="cs-CZ" b="1" dirty="0">
                <a:solidFill>
                  <a:schemeClr val="accent2"/>
                </a:solidFill>
              </a:rPr>
              <a:t>. Příprava prezentace profesionálů KKS v zahraničí</a:t>
            </a:r>
            <a:r>
              <a:rPr lang="cs-CZ" dirty="0">
                <a:solidFill>
                  <a:schemeClr val="accent2"/>
                </a:solidFill>
              </a:rPr>
              <a:t> </a:t>
            </a:r>
            <a:r>
              <a:rPr lang="cs-CZ" dirty="0"/>
              <a:t>– projekty mobility nad 500 tis. Kč v části realizace (podpora min. 5 aktérů KKS, příp. v dalším roce 10 aktérů KKS) </a:t>
            </a:r>
            <a:endParaRPr lang="cs-CZ" dirty="0" smtClean="0"/>
          </a:p>
          <a:p>
            <a:pPr marL="400050" lvl="1" indent="0">
              <a:buNone/>
            </a:pPr>
            <a:r>
              <a:rPr lang="cs-CZ" dirty="0"/>
              <a:t>Aktivity v rámci přípravné fáze akcí plánovaných na další rok podporující prezentaci umělců a české kultury na významných zahraničních přehlídkách, festivalech a veletrzích v oblasti scénického umění, hudby, vizuálního umění a literatury v nadcházejícím roce, která podpoří mobilitu umělců a napomůže k navázání jejich nové či širší zahraniční spolupráce v daném oboru a rozšíření dovedností a zkušeností.</a:t>
            </a:r>
          </a:p>
          <a:p>
            <a:r>
              <a:rPr lang="cs-CZ" b="1" dirty="0" smtClean="0">
                <a:solidFill>
                  <a:schemeClr val="accent2"/>
                </a:solidFill>
              </a:rPr>
              <a:t>3</a:t>
            </a:r>
            <a:r>
              <a:rPr lang="cs-CZ" b="1" dirty="0">
                <a:solidFill>
                  <a:schemeClr val="accent2"/>
                </a:solidFill>
              </a:rPr>
              <a:t>. Odborné konference, semináře, workshopy, </a:t>
            </a:r>
            <a:r>
              <a:rPr lang="cs-CZ" b="1" dirty="0" err="1">
                <a:solidFill>
                  <a:schemeClr val="accent2"/>
                </a:solidFill>
              </a:rPr>
              <a:t>networky</a:t>
            </a:r>
            <a:r>
              <a:rPr lang="cs-CZ" b="1" dirty="0">
                <a:solidFill>
                  <a:schemeClr val="accent2"/>
                </a:solidFill>
              </a:rPr>
              <a:t> v zahraničí z oblasti KKS</a:t>
            </a:r>
            <a:r>
              <a:rPr lang="cs-CZ" b="1" dirty="0"/>
              <a:t> – vzdělávací projekty v zahraničí zaměřené na podporu rozvoje dovedností a zasíťování</a:t>
            </a:r>
            <a:r>
              <a:rPr lang="cs-CZ" dirty="0"/>
              <a:t> (podpora min. 5 aktérů KKS – podmínka pro právnické osoby) </a:t>
            </a:r>
            <a:endParaRPr lang="cs-CZ" dirty="0" smtClean="0"/>
          </a:p>
          <a:p>
            <a:pPr marL="400050" lvl="1" indent="0">
              <a:buNone/>
            </a:pPr>
            <a:r>
              <a:rPr lang="cs-CZ" dirty="0"/>
              <a:t>Podpora výměny informací a odborných znalostí z oblasti KKS mezi profesionály (umělecké profese a umělecko-technické profese) a odbornou veřejností na mezinárodní úrovni. Aktivity zaměřené na rozvoj dovedností, mobility, síťování, mezinárodní spolupráci, green </a:t>
            </a:r>
            <a:r>
              <a:rPr lang="cs-CZ" dirty="0" err="1"/>
              <a:t>deal</a:t>
            </a:r>
            <a:r>
              <a:rPr lang="cs-CZ" dirty="0"/>
              <a:t> a udržitelnost v oblastech KKS</a:t>
            </a:r>
            <a:r>
              <a:rPr lang="cs-CZ" dirty="0" smtClean="0"/>
              <a:t>.</a:t>
            </a:r>
            <a:r>
              <a:rPr lang="cs-CZ" b="1" dirty="0" smtClean="0">
                <a:solidFill>
                  <a:schemeClr val="accent2"/>
                </a:solidFill>
              </a:rPr>
              <a:t>**</a:t>
            </a:r>
          </a:p>
          <a:p>
            <a:pPr marL="400050" lvl="1" indent="0">
              <a:buNone/>
            </a:pPr>
            <a:r>
              <a:rPr lang="cs-CZ" sz="1300" b="1" dirty="0" smtClean="0">
                <a:solidFill>
                  <a:schemeClr val="accent2"/>
                </a:solidFill>
              </a:rPr>
              <a:t>**</a:t>
            </a:r>
            <a:r>
              <a:rPr lang="cs-CZ" sz="1300" dirty="0" smtClean="0"/>
              <a:t> </a:t>
            </a:r>
            <a:r>
              <a:rPr lang="cs-CZ" sz="1300" i="1" dirty="0" smtClean="0"/>
              <a:t>Pokud </a:t>
            </a:r>
            <a:r>
              <a:rPr lang="cs-CZ" sz="1300" i="1" dirty="0"/>
              <a:t>žadatel žádá jako jednotlivec (profesionál, který v daném oboru působí alespoň 2 roky a živí se uměleckou a kreativní činností) je třeba, aby dodal potvrzení/smlouvu od garanta dané vzdělávací akce (např. potvrzení od zahraniční instituce o účasti na konferenci, kde daný člověk bude mít příspěvek, kde bude dělat lektora na mezinárodním workshopu ap.) nebo potvrzení od českého garanta – instituce, se kterým daná osoba spolupracuje a která je v daném oboru etablovaná (zřizované i nezřizované kulturní a kreativní instituce). Tyto podmínky budou specifikovány ve výzvě. </a:t>
            </a:r>
          </a:p>
          <a:p>
            <a:pPr marL="400050" lvl="1" indent="0">
              <a:buNone/>
            </a:pPr>
            <a:endParaRPr lang="cs-CZ" dirty="0"/>
          </a:p>
        </p:txBody>
      </p:sp>
      <p:sp>
        <p:nvSpPr>
          <p:cNvPr id="3" name="Zástupný symbol pro číslo snímku 2"/>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682258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E71D4EC-BE1F-4BB1-A0B8-CADB6C8C5BF4}"/>
              </a:ext>
            </a:extLst>
          </p:cNvPr>
          <p:cNvSpPr>
            <a:spLocks noGrp="1"/>
          </p:cNvSpPr>
          <p:nvPr>
            <p:ph type="title"/>
          </p:nvPr>
        </p:nvSpPr>
        <p:spPr>
          <a:xfrm>
            <a:off x="437115" y="410706"/>
            <a:ext cx="8854752" cy="798786"/>
          </a:xfrm>
        </p:spPr>
        <p:txBody>
          <a:bodyPr>
            <a:normAutofit fontScale="90000"/>
          </a:bodyPr>
          <a:lstStyle/>
          <a:p>
            <a:pPr>
              <a:lnSpc>
                <a:spcPct val="115000"/>
              </a:lnSpc>
              <a:spcAft>
                <a:spcPts val="1000"/>
              </a:spcAft>
            </a:pPr>
            <a:r>
              <a:rPr lang="cs-CZ" b="1" dirty="0" smtClean="0"/>
              <a:t>Výzva </a:t>
            </a:r>
            <a:r>
              <a:rPr lang="cs-CZ" b="1" dirty="0"/>
              <a:t>č. 5 – NPO – Status umělce, Mobilita II </a:t>
            </a:r>
            <a:r>
              <a:rPr lang="cs-CZ" dirty="0"/>
              <a:t/>
            </a:r>
            <a:br>
              <a:rPr lang="cs-CZ" dirty="0"/>
            </a:br>
            <a:endParaRPr lang="cs-CZ" dirty="0"/>
          </a:p>
        </p:txBody>
      </p:sp>
      <p:pic>
        <p:nvPicPr>
          <p:cNvPr id="4" name="Obrázek 3">
            <a:extLst>
              <a:ext uri="{FF2B5EF4-FFF2-40B4-BE49-F238E27FC236}">
                <a16:creationId xmlns="" xmlns:a16="http://schemas.microsoft.com/office/drawing/2014/main" id="{95A02F98-9A29-7D4C-C6AF-9A1A9338FA34}"/>
              </a:ext>
            </a:extLst>
          </p:cNvPr>
          <p:cNvPicPr>
            <a:picLocks noChangeAspect="1"/>
          </p:cNvPicPr>
          <p:nvPr/>
        </p:nvPicPr>
        <p:blipFill>
          <a:blip r:embed="rId2"/>
          <a:stretch>
            <a:fillRect/>
          </a:stretch>
        </p:blipFill>
        <p:spPr>
          <a:xfrm>
            <a:off x="971788" y="5949617"/>
            <a:ext cx="6389162" cy="908383"/>
          </a:xfrm>
          <a:prstGeom prst="rect">
            <a:avLst/>
          </a:prstGeom>
        </p:spPr>
      </p:pic>
      <p:sp>
        <p:nvSpPr>
          <p:cNvPr id="6" name="Zástupný obsah 5">
            <a:extLst>
              <a:ext uri="{FF2B5EF4-FFF2-40B4-BE49-F238E27FC236}">
                <a16:creationId xmlns="" xmlns:a16="http://schemas.microsoft.com/office/drawing/2014/main" id="{2B5EB10C-1846-1D44-8D2A-F513AB459B0F}"/>
              </a:ext>
            </a:extLst>
          </p:cNvPr>
          <p:cNvSpPr>
            <a:spLocks noGrp="1"/>
          </p:cNvSpPr>
          <p:nvPr>
            <p:ph idx="1"/>
          </p:nvPr>
        </p:nvSpPr>
        <p:spPr>
          <a:xfrm>
            <a:off x="475860" y="1232115"/>
            <a:ext cx="8596668" cy="4717502"/>
          </a:xfrm>
        </p:spPr>
        <p:txBody>
          <a:bodyPr>
            <a:normAutofit fontScale="40000" lnSpcReduction="20000"/>
          </a:bodyPr>
          <a:lstStyle/>
          <a:p>
            <a:pPr marL="0" indent="0" algn="ctr">
              <a:buNone/>
            </a:pPr>
            <a:r>
              <a:rPr lang="cs-CZ" sz="2800" b="1" i="1" dirty="0">
                <a:solidFill>
                  <a:schemeClr val="accent2"/>
                </a:solidFill>
              </a:rPr>
              <a:t>Dotační okruhy pro právnické a fyzické osoby (mimo státní příspěvkové organizace</a:t>
            </a:r>
            <a:r>
              <a:rPr lang="cs-CZ" sz="2800" b="1" i="1" dirty="0" smtClean="0">
                <a:solidFill>
                  <a:schemeClr val="accent2"/>
                </a:solidFill>
              </a:rPr>
              <a:t>)</a:t>
            </a:r>
          </a:p>
          <a:p>
            <a:pPr marL="0" indent="0" algn="ctr">
              <a:buNone/>
            </a:pPr>
            <a:endParaRPr lang="cs-CZ" sz="2800" b="1" i="1" dirty="0" smtClean="0">
              <a:solidFill>
                <a:schemeClr val="accent2"/>
              </a:solidFill>
            </a:endParaRPr>
          </a:p>
          <a:p>
            <a:r>
              <a:rPr lang="cs-CZ" sz="2700" b="1" dirty="0" smtClean="0">
                <a:solidFill>
                  <a:schemeClr val="accent2"/>
                </a:solidFill>
              </a:rPr>
              <a:t>4</a:t>
            </a:r>
            <a:r>
              <a:rPr lang="cs-CZ" sz="2700" b="1" dirty="0">
                <a:solidFill>
                  <a:schemeClr val="accent2"/>
                </a:solidFill>
              </a:rPr>
              <a:t>. Příprava - odborné konference, semináře, workshopy, </a:t>
            </a:r>
            <a:r>
              <a:rPr lang="cs-CZ" sz="2700" b="1" dirty="0" err="1">
                <a:solidFill>
                  <a:schemeClr val="accent2"/>
                </a:solidFill>
              </a:rPr>
              <a:t>networky</a:t>
            </a:r>
            <a:r>
              <a:rPr lang="cs-CZ" sz="2700" b="1" dirty="0">
                <a:solidFill>
                  <a:schemeClr val="accent2"/>
                </a:solidFill>
              </a:rPr>
              <a:t> v zahraničí z oblasti KKS</a:t>
            </a:r>
            <a:r>
              <a:rPr lang="cs-CZ" sz="2700" dirty="0">
                <a:solidFill>
                  <a:schemeClr val="accent2"/>
                </a:solidFill>
              </a:rPr>
              <a:t> </a:t>
            </a:r>
            <a:r>
              <a:rPr lang="cs-CZ" sz="2700" dirty="0"/>
              <a:t>– </a:t>
            </a:r>
            <a:r>
              <a:rPr lang="cs-CZ" sz="2700" b="1" dirty="0"/>
              <a:t>vzdělávací</a:t>
            </a:r>
            <a:r>
              <a:rPr lang="cs-CZ" sz="2700" dirty="0"/>
              <a:t> </a:t>
            </a:r>
            <a:r>
              <a:rPr lang="cs-CZ" sz="2700" b="1" dirty="0"/>
              <a:t>projekty v zahraničí zaměřené na podporu rozvoje dovedností a zasíťování</a:t>
            </a:r>
            <a:r>
              <a:rPr lang="cs-CZ" sz="2700" dirty="0"/>
              <a:t> (podpora min. 5 aktérů KKS, příp. v dalším roce 10 aktérů KKS – podmínka pro právnické osoby)  </a:t>
            </a:r>
          </a:p>
          <a:p>
            <a:pPr marL="400050" lvl="1" indent="0">
              <a:buNone/>
            </a:pPr>
            <a:r>
              <a:rPr lang="cs-CZ" sz="2700" dirty="0"/>
              <a:t>Předcházející přípravná fáze projektu podporující výměnu informací a odborných znalostí z oblasti KKS mezi profesionály (umělecké profese a umělecko-technické profese) a odbornou veřejností na mezinárodní úrovni. Aktivity zaměřené na rozvoj dovedností, mobility, síťování, mezinárodní spolupráci, green </a:t>
            </a:r>
            <a:r>
              <a:rPr lang="cs-CZ" sz="2700" dirty="0" err="1"/>
              <a:t>deal</a:t>
            </a:r>
            <a:r>
              <a:rPr lang="cs-CZ" sz="2700" dirty="0"/>
              <a:t> a udržitelnost v oblastech KKS. </a:t>
            </a:r>
            <a:r>
              <a:rPr lang="cs-CZ" sz="2700" b="1" dirty="0">
                <a:solidFill>
                  <a:schemeClr val="accent2"/>
                </a:solidFill>
              </a:rPr>
              <a:t>**</a:t>
            </a:r>
          </a:p>
          <a:p>
            <a:r>
              <a:rPr lang="cs-CZ" sz="2700" b="1" dirty="0" smtClean="0">
                <a:solidFill>
                  <a:schemeClr val="accent2"/>
                </a:solidFill>
              </a:rPr>
              <a:t>5</a:t>
            </a:r>
            <a:r>
              <a:rPr lang="cs-CZ" sz="2700" b="1" dirty="0">
                <a:solidFill>
                  <a:schemeClr val="accent2"/>
                </a:solidFill>
              </a:rPr>
              <a:t>. Podpora programů tvůrčích a manažerských rezidencí a stáží profesionálů z oblasti KKS v zahraničí</a:t>
            </a:r>
            <a:r>
              <a:rPr lang="cs-CZ" sz="2700" dirty="0">
                <a:solidFill>
                  <a:schemeClr val="accent2"/>
                </a:solidFill>
              </a:rPr>
              <a:t> </a:t>
            </a:r>
            <a:r>
              <a:rPr lang="cs-CZ" sz="2700" dirty="0"/>
              <a:t>(podpora min. 3 aktérů KKS – podmínka pro právnické osoby) </a:t>
            </a:r>
          </a:p>
          <a:p>
            <a:pPr marL="400050" lvl="1" indent="0">
              <a:buNone/>
            </a:pPr>
            <a:r>
              <a:rPr lang="cs-CZ" sz="2700" dirty="0" smtClean="0"/>
              <a:t>podpora </a:t>
            </a:r>
            <a:r>
              <a:rPr lang="cs-CZ" sz="2700" dirty="0"/>
              <a:t>pro jednotlivce i pro skupiny/soubory</a:t>
            </a:r>
          </a:p>
          <a:p>
            <a:pPr marL="400050" lvl="1" indent="0">
              <a:buNone/>
            </a:pPr>
            <a:r>
              <a:rPr lang="cs-CZ" sz="2700" dirty="0" smtClean="0"/>
              <a:t>Programy </a:t>
            </a:r>
            <a:r>
              <a:rPr lang="cs-CZ" sz="2700" dirty="0"/>
              <a:t>zaměřené na podporu rozvoje dovedností, odborných znalostí, mobility a zasíťování v zahraničí v rámci rezidencí a stáží pro umělecké profese a umělecko-technické profese v oblasti scénického umění, hudby, vizuálního umění a literatury</a:t>
            </a:r>
            <a:r>
              <a:rPr lang="cs-CZ" sz="2700" dirty="0" smtClean="0"/>
              <a:t>.</a:t>
            </a:r>
            <a:r>
              <a:rPr lang="cs-CZ" sz="2700" b="1" dirty="0" smtClean="0">
                <a:solidFill>
                  <a:schemeClr val="accent2"/>
                </a:solidFill>
              </a:rPr>
              <a:t>**</a:t>
            </a:r>
            <a:endParaRPr lang="cs-CZ" sz="2700" b="1" dirty="0">
              <a:solidFill>
                <a:schemeClr val="accent2"/>
              </a:solidFill>
            </a:endParaRPr>
          </a:p>
          <a:p>
            <a:r>
              <a:rPr lang="cs-CZ" sz="2700" b="1" dirty="0" smtClean="0">
                <a:solidFill>
                  <a:schemeClr val="accent2"/>
                </a:solidFill>
              </a:rPr>
              <a:t>6</a:t>
            </a:r>
            <a:r>
              <a:rPr lang="cs-CZ" sz="2700" b="1" dirty="0">
                <a:solidFill>
                  <a:schemeClr val="accent2"/>
                </a:solidFill>
              </a:rPr>
              <a:t>. Příprava – podpora programů tvůrčích a manažerských rezidencí a stáží profesionálů z oblasti KKS v zahraničí</a:t>
            </a:r>
            <a:r>
              <a:rPr lang="cs-CZ" sz="2700" dirty="0">
                <a:solidFill>
                  <a:schemeClr val="accent2"/>
                </a:solidFill>
              </a:rPr>
              <a:t> </a:t>
            </a:r>
            <a:r>
              <a:rPr lang="cs-CZ" sz="2700" dirty="0"/>
              <a:t>(podpora min. </a:t>
            </a:r>
            <a:r>
              <a:rPr lang="cs-CZ" sz="2700" dirty="0" smtClean="0"/>
              <a:t>	3 </a:t>
            </a:r>
            <a:r>
              <a:rPr lang="cs-CZ" sz="2700" dirty="0"/>
              <a:t>aktérů KKS na projekt, příp. v dalším roce 6 aktérů KKS – podmínka pro právnické osoby) </a:t>
            </a:r>
          </a:p>
          <a:p>
            <a:pPr marL="400050" lvl="1" indent="0">
              <a:buNone/>
            </a:pPr>
            <a:r>
              <a:rPr lang="cs-CZ" sz="2700" dirty="0" smtClean="0"/>
              <a:t>podpora </a:t>
            </a:r>
            <a:r>
              <a:rPr lang="cs-CZ" sz="2700" dirty="0"/>
              <a:t>pro jednotlivce i pro skupiny/soubory</a:t>
            </a:r>
          </a:p>
          <a:p>
            <a:pPr marL="400050" lvl="1" indent="0">
              <a:buNone/>
            </a:pPr>
            <a:r>
              <a:rPr lang="cs-CZ" sz="2700" dirty="0"/>
              <a:t>Předcházející přípravná fáze projektu podporující rozvíjení odborných znalostí či dovedností. Programy zaměřené na podporu rozvoje dovedností, odborných znalostí, mobility a zasíťování v zahraničí v rámci rezidencí a stáží pro umělecké profese a umělecko-technické profese v oblasti scénického umění, hudby, vizuálního umění a literatury</a:t>
            </a:r>
            <a:r>
              <a:rPr lang="cs-CZ" sz="2700" dirty="0" smtClean="0"/>
              <a:t>.</a:t>
            </a:r>
            <a:r>
              <a:rPr lang="cs-CZ" sz="2700" b="1" dirty="0" smtClean="0">
                <a:solidFill>
                  <a:schemeClr val="accent2"/>
                </a:solidFill>
              </a:rPr>
              <a:t>**</a:t>
            </a:r>
          </a:p>
          <a:p>
            <a:pPr marL="400050" lvl="1" indent="0">
              <a:buNone/>
            </a:pPr>
            <a:r>
              <a:rPr lang="cs-CZ" sz="2300" b="1" dirty="0" smtClean="0">
                <a:solidFill>
                  <a:schemeClr val="accent2"/>
                </a:solidFill>
              </a:rPr>
              <a:t>**</a:t>
            </a:r>
            <a:r>
              <a:rPr lang="cs-CZ" sz="2300" dirty="0" smtClean="0"/>
              <a:t> </a:t>
            </a:r>
            <a:r>
              <a:rPr lang="cs-CZ" sz="2300" i="1" dirty="0" smtClean="0"/>
              <a:t>Pokud </a:t>
            </a:r>
            <a:r>
              <a:rPr lang="cs-CZ" sz="2300" i="1" dirty="0"/>
              <a:t>žadatel žádá jako jednotlivec (profesionál, který v daném oboru působí alespoň 2 roky a živí se uměleckou a kreativní činností) je třeba, aby dodal potvrzení/smlouvu od garanta dané vzdělávací akce (např. potvrzení od zahraniční instituce o účasti na konferenci, kde daný člověk bude mít příspěvek, kde bude dělat lektora na mezinárodním workshopu ap.) nebo potvrzení od českého garanta – instituce, se kterým daná osoba spolupracuje a která je v daném oboru etablovaná (zřizované i nezřizované kulturní a kreativní instituce). Tyto podmínky budou specifikovány ve výzvě. </a:t>
            </a:r>
          </a:p>
        </p:txBody>
      </p:sp>
      <p:sp>
        <p:nvSpPr>
          <p:cNvPr id="3" name="Zástupný symbol pro číslo snímku 2"/>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426601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E71D4EC-BE1F-4BB1-A0B8-CADB6C8C5BF4}"/>
              </a:ext>
            </a:extLst>
          </p:cNvPr>
          <p:cNvSpPr>
            <a:spLocks noGrp="1"/>
          </p:cNvSpPr>
          <p:nvPr>
            <p:ph type="title"/>
          </p:nvPr>
        </p:nvSpPr>
        <p:spPr>
          <a:xfrm>
            <a:off x="437115" y="410706"/>
            <a:ext cx="8854752" cy="798786"/>
          </a:xfrm>
        </p:spPr>
        <p:txBody>
          <a:bodyPr>
            <a:normAutofit fontScale="90000"/>
          </a:bodyPr>
          <a:lstStyle/>
          <a:p>
            <a:pPr>
              <a:lnSpc>
                <a:spcPct val="115000"/>
              </a:lnSpc>
              <a:spcAft>
                <a:spcPts val="1000"/>
              </a:spcAft>
            </a:pPr>
            <a:r>
              <a:rPr lang="cs-CZ" b="1" dirty="0" smtClean="0"/>
              <a:t>Výzva </a:t>
            </a:r>
            <a:r>
              <a:rPr lang="cs-CZ" b="1" dirty="0"/>
              <a:t>č. 5 – NPO – Status umělce, Mobilita II </a:t>
            </a:r>
            <a:r>
              <a:rPr lang="cs-CZ" dirty="0"/>
              <a:t/>
            </a:r>
            <a:br>
              <a:rPr lang="cs-CZ" dirty="0"/>
            </a:br>
            <a:endParaRPr lang="cs-CZ" dirty="0"/>
          </a:p>
        </p:txBody>
      </p:sp>
      <p:pic>
        <p:nvPicPr>
          <p:cNvPr id="4" name="Obrázek 3">
            <a:extLst>
              <a:ext uri="{FF2B5EF4-FFF2-40B4-BE49-F238E27FC236}">
                <a16:creationId xmlns="" xmlns:a16="http://schemas.microsoft.com/office/drawing/2014/main" id="{95A02F98-9A29-7D4C-C6AF-9A1A9338FA34}"/>
              </a:ext>
            </a:extLst>
          </p:cNvPr>
          <p:cNvPicPr>
            <a:picLocks noChangeAspect="1"/>
          </p:cNvPicPr>
          <p:nvPr/>
        </p:nvPicPr>
        <p:blipFill>
          <a:blip r:embed="rId2"/>
          <a:stretch>
            <a:fillRect/>
          </a:stretch>
        </p:blipFill>
        <p:spPr>
          <a:xfrm>
            <a:off x="971788" y="5949617"/>
            <a:ext cx="6389162" cy="908383"/>
          </a:xfrm>
          <a:prstGeom prst="rect">
            <a:avLst/>
          </a:prstGeom>
        </p:spPr>
      </p:pic>
      <p:sp>
        <p:nvSpPr>
          <p:cNvPr id="6" name="Zástupný obsah 5">
            <a:extLst>
              <a:ext uri="{FF2B5EF4-FFF2-40B4-BE49-F238E27FC236}">
                <a16:creationId xmlns="" xmlns:a16="http://schemas.microsoft.com/office/drawing/2014/main" id="{2B5EB10C-1846-1D44-8D2A-F513AB459B0F}"/>
              </a:ext>
            </a:extLst>
          </p:cNvPr>
          <p:cNvSpPr>
            <a:spLocks noGrp="1"/>
          </p:cNvSpPr>
          <p:nvPr>
            <p:ph idx="1"/>
          </p:nvPr>
        </p:nvSpPr>
        <p:spPr>
          <a:xfrm>
            <a:off x="475860" y="1232115"/>
            <a:ext cx="8596668" cy="4717502"/>
          </a:xfrm>
        </p:spPr>
        <p:txBody>
          <a:bodyPr>
            <a:normAutofit fontScale="40000" lnSpcReduction="20000"/>
          </a:bodyPr>
          <a:lstStyle/>
          <a:p>
            <a:pPr marL="0" indent="0" algn="ctr">
              <a:buNone/>
            </a:pPr>
            <a:r>
              <a:rPr lang="cs-CZ" sz="2800" b="1" i="1" dirty="0">
                <a:solidFill>
                  <a:schemeClr val="accent2"/>
                </a:solidFill>
              </a:rPr>
              <a:t>Dotační okruhy pro právnické a fyzické osoby (mimo státní příspěvkové organizace</a:t>
            </a:r>
            <a:r>
              <a:rPr lang="cs-CZ" sz="2800" b="1" i="1" dirty="0" smtClean="0">
                <a:solidFill>
                  <a:schemeClr val="accent2"/>
                </a:solidFill>
              </a:rPr>
              <a:t>)</a:t>
            </a:r>
          </a:p>
          <a:p>
            <a:pPr marL="0" indent="0" algn="ctr">
              <a:buNone/>
            </a:pPr>
            <a:endParaRPr lang="cs-CZ" sz="2800" b="1" i="1" dirty="0" smtClean="0">
              <a:solidFill>
                <a:schemeClr val="accent2"/>
              </a:solidFill>
            </a:endParaRPr>
          </a:p>
          <a:p>
            <a:r>
              <a:rPr lang="cs-CZ" sz="2700" b="1" dirty="0" smtClean="0">
                <a:solidFill>
                  <a:schemeClr val="accent2"/>
                </a:solidFill>
              </a:rPr>
              <a:t>4</a:t>
            </a:r>
            <a:r>
              <a:rPr lang="cs-CZ" sz="2700" b="1" dirty="0">
                <a:solidFill>
                  <a:schemeClr val="accent2"/>
                </a:solidFill>
              </a:rPr>
              <a:t>. Příprava - odborné konference, semináře, workshopy, </a:t>
            </a:r>
            <a:r>
              <a:rPr lang="cs-CZ" sz="2700" b="1" dirty="0" err="1">
                <a:solidFill>
                  <a:schemeClr val="accent2"/>
                </a:solidFill>
              </a:rPr>
              <a:t>networky</a:t>
            </a:r>
            <a:r>
              <a:rPr lang="cs-CZ" sz="2700" b="1" dirty="0">
                <a:solidFill>
                  <a:schemeClr val="accent2"/>
                </a:solidFill>
              </a:rPr>
              <a:t> v zahraničí z oblasti KKS</a:t>
            </a:r>
            <a:r>
              <a:rPr lang="cs-CZ" sz="2700" dirty="0">
                <a:solidFill>
                  <a:schemeClr val="accent2"/>
                </a:solidFill>
              </a:rPr>
              <a:t> </a:t>
            </a:r>
            <a:r>
              <a:rPr lang="cs-CZ" sz="2700" dirty="0"/>
              <a:t>– </a:t>
            </a:r>
            <a:r>
              <a:rPr lang="cs-CZ" sz="2700" b="1" dirty="0"/>
              <a:t>vzdělávací</a:t>
            </a:r>
            <a:r>
              <a:rPr lang="cs-CZ" sz="2700" dirty="0"/>
              <a:t> </a:t>
            </a:r>
            <a:r>
              <a:rPr lang="cs-CZ" sz="2700" b="1" dirty="0"/>
              <a:t>projekty v zahraničí zaměřené na podporu rozvoje dovedností a zasíťování</a:t>
            </a:r>
            <a:r>
              <a:rPr lang="cs-CZ" sz="2700" dirty="0"/>
              <a:t> (podpora min. 5 aktérů KKS, příp. v dalším roce 10 aktérů KKS – podmínka pro právnické osoby)  </a:t>
            </a:r>
          </a:p>
          <a:p>
            <a:pPr marL="400050" lvl="1" indent="0">
              <a:buNone/>
            </a:pPr>
            <a:r>
              <a:rPr lang="cs-CZ" sz="2700" dirty="0"/>
              <a:t>Předcházející přípravná fáze projektu podporující výměnu informací a odborných znalostí z oblasti KKS mezi profesionály (umělecké profese a umělecko-technické profese) a odbornou veřejností na mezinárodní úrovni. Aktivity zaměřené na rozvoj dovedností, mobility, síťování, mezinárodní spolupráci, green </a:t>
            </a:r>
            <a:r>
              <a:rPr lang="cs-CZ" sz="2700" dirty="0" err="1"/>
              <a:t>deal</a:t>
            </a:r>
            <a:r>
              <a:rPr lang="cs-CZ" sz="2700" dirty="0"/>
              <a:t> a udržitelnost v oblastech KKS. </a:t>
            </a:r>
            <a:r>
              <a:rPr lang="cs-CZ" sz="2700" b="1" dirty="0">
                <a:solidFill>
                  <a:schemeClr val="accent2"/>
                </a:solidFill>
              </a:rPr>
              <a:t>**</a:t>
            </a:r>
          </a:p>
          <a:p>
            <a:r>
              <a:rPr lang="cs-CZ" sz="2700" b="1" dirty="0" smtClean="0">
                <a:solidFill>
                  <a:schemeClr val="accent2"/>
                </a:solidFill>
              </a:rPr>
              <a:t>5</a:t>
            </a:r>
            <a:r>
              <a:rPr lang="cs-CZ" sz="2700" b="1" dirty="0">
                <a:solidFill>
                  <a:schemeClr val="accent2"/>
                </a:solidFill>
              </a:rPr>
              <a:t>. Podpora programů tvůrčích a manažerských rezidencí a stáží profesionálů z oblasti KKS v zahraničí</a:t>
            </a:r>
            <a:r>
              <a:rPr lang="cs-CZ" sz="2700" dirty="0">
                <a:solidFill>
                  <a:schemeClr val="accent2"/>
                </a:solidFill>
              </a:rPr>
              <a:t> </a:t>
            </a:r>
            <a:r>
              <a:rPr lang="cs-CZ" sz="2700" dirty="0"/>
              <a:t>(podpora min. 3 aktérů KKS – podmínka pro právnické osoby) </a:t>
            </a:r>
          </a:p>
          <a:p>
            <a:pPr marL="400050" lvl="1" indent="0">
              <a:buNone/>
            </a:pPr>
            <a:r>
              <a:rPr lang="cs-CZ" sz="2700" dirty="0" smtClean="0"/>
              <a:t>podpora </a:t>
            </a:r>
            <a:r>
              <a:rPr lang="cs-CZ" sz="2700" dirty="0"/>
              <a:t>pro jednotlivce i pro skupiny/soubory</a:t>
            </a:r>
          </a:p>
          <a:p>
            <a:pPr marL="400050" lvl="1" indent="0">
              <a:buNone/>
            </a:pPr>
            <a:r>
              <a:rPr lang="cs-CZ" sz="2700" dirty="0" smtClean="0"/>
              <a:t>Programy </a:t>
            </a:r>
            <a:r>
              <a:rPr lang="cs-CZ" sz="2700" dirty="0"/>
              <a:t>zaměřené na podporu rozvoje dovedností, odborných znalostí, mobility a zasíťování v zahraničí v rámci rezidencí a stáží pro umělecké profese a umělecko-technické profese v oblasti scénického umění, hudby, vizuálního umění a literatury</a:t>
            </a:r>
            <a:r>
              <a:rPr lang="cs-CZ" sz="2700" dirty="0" smtClean="0"/>
              <a:t>.</a:t>
            </a:r>
            <a:r>
              <a:rPr lang="cs-CZ" sz="2700" b="1" dirty="0" smtClean="0">
                <a:solidFill>
                  <a:schemeClr val="accent2"/>
                </a:solidFill>
              </a:rPr>
              <a:t>**</a:t>
            </a:r>
            <a:endParaRPr lang="cs-CZ" sz="2700" b="1" dirty="0">
              <a:solidFill>
                <a:schemeClr val="accent2"/>
              </a:solidFill>
            </a:endParaRPr>
          </a:p>
          <a:p>
            <a:r>
              <a:rPr lang="cs-CZ" sz="2700" b="1" dirty="0" smtClean="0">
                <a:solidFill>
                  <a:schemeClr val="accent2"/>
                </a:solidFill>
              </a:rPr>
              <a:t>6</a:t>
            </a:r>
            <a:r>
              <a:rPr lang="cs-CZ" sz="2700" b="1" dirty="0">
                <a:solidFill>
                  <a:schemeClr val="accent2"/>
                </a:solidFill>
              </a:rPr>
              <a:t>. Příprava – podpora programů tvůrčích a manažerských rezidencí a stáží profesionálů z oblasti KKS v zahraničí</a:t>
            </a:r>
            <a:r>
              <a:rPr lang="cs-CZ" sz="2700" dirty="0">
                <a:solidFill>
                  <a:schemeClr val="accent2"/>
                </a:solidFill>
              </a:rPr>
              <a:t> </a:t>
            </a:r>
            <a:r>
              <a:rPr lang="cs-CZ" sz="2700" dirty="0"/>
              <a:t>(podpora min. </a:t>
            </a:r>
            <a:r>
              <a:rPr lang="cs-CZ" sz="2700" dirty="0" smtClean="0"/>
              <a:t>	3 </a:t>
            </a:r>
            <a:r>
              <a:rPr lang="cs-CZ" sz="2700" dirty="0"/>
              <a:t>aktérů KKS na projekt, příp. v dalším roce 6 aktérů KKS – podmínka pro právnické osoby) </a:t>
            </a:r>
          </a:p>
          <a:p>
            <a:pPr marL="400050" lvl="1" indent="0">
              <a:buNone/>
            </a:pPr>
            <a:r>
              <a:rPr lang="cs-CZ" sz="2700" dirty="0" smtClean="0"/>
              <a:t>podpora </a:t>
            </a:r>
            <a:r>
              <a:rPr lang="cs-CZ" sz="2700" dirty="0"/>
              <a:t>pro jednotlivce i pro skupiny/soubory</a:t>
            </a:r>
          </a:p>
          <a:p>
            <a:pPr marL="400050" lvl="1" indent="0">
              <a:buNone/>
            </a:pPr>
            <a:r>
              <a:rPr lang="cs-CZ" sz="2700" dirty="0"/>
              <a:t>Předcházející přípravná fáze projektu podporující rozvíjení odborných znalostí či dovedností. Programy zaměřené na podporu rozvoje dovedností, odborných znalostí, mobility a zasíťování v zahraničí v rámci rezidencí a stáží pro umělecké profese a umělecko-technické profese v oblasti scénického umění, hudby, vizuálního umění a literatury</a:t>
            </a:r>
            <a:r>
              <a:rPr lang="cs-CZ" sz="2700" dirty="0" smtClean="0"/>
              <a:t>.</a:t>
            </a:r>
            <a:r>
              <a:rPr lang="cs-CZ" sz="2700" b="1" dirty="0" smtClean="0">
                <a:solidFill>
                  <a:schemeClr val="accent2"/>
                </a:solidFill>
              </a:rPr>
              <a:t>**</a:t>
            </a:r>
          </a:p>
          <a:p>
            <a:pPr marL="400050" lvl="1" indent="0">
              <a:buNone/>
            </a:pPr>
            <a:r>
              <a:rPr lang="cs-CZ" sz="2300" b="1" dirty="0" smtClean="0">
                <a:solidFill>
                  <a:schemeClr val="accent2"/>
                </a:solidFill>
              </a:rPr>
              <a:t>**</a:t>
            </a:r>
            <a:r>
              <a:rPr lang="cs-CZ" sz="2300" dirty="0" smtClean="0"/>
              <a:t> </a:t>
            </a:r>
            <a:r>
              <a:rPr lang="cs-CZ" sz="2300" i="1" dirty="0" smtClean="0"/>
              <a:t>Pokud </a:t>
            </a:r>
            <a:r>
              <a:rPr lang="cs-CZ" sz="2300" i="1" dirty="0"/>
              <a:t>žadatel žádá jako jednotlivec (profesionál, který v daném oboru působí alespoň 2 roky a živí se uměleckou a kreativní činností) je třeba, aby dodal potvrzení/smlouvu od garanta dané vzdělávací akce (např. potvrzení od zahraniční instituce o účasti na konferenci, kde daný člověk bude mít příspěvek, kde bude dělat lektora na mezinárodním workshopu ap.) nebo potvrzení od českého garanta – instituce, se kterým daná osoba spolupracuje a která je v daném oboru etablovaná (zřizované i nezřizované kulturní a kreativní instituce). Tyto podmínky budou specifikovány ve výzvě. </a:t>
            </a:r>
          </a:p>
        </p:txBody>
      </p:sp>
      <p:sp>
        <p:nvSpPr>
          <p:cNvPr id="3" name="Zástupný symbol pro číslo snímku 2"/>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3912385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E71D4EC-BE1F-4BB1-A0B8-CADB6C8C5BF4}"/>
              </a:ext>
            </a:extLst>
          </p:cNvPr>
          <p:cNvSpPr>
            <a:spLocks noGrp="1"/>
          </p:cNvSpPr>
          <p:nvPr>
            <p:ph type="title"/>
          </p:nvPr>
        </p:nvSpPr>
        <p:spPr>
          <a:xfrm>
            <a:off x="475860" y="266131"/>
            <a:ext cx="8854752" cy="1230079"/>
          </a:xfrm>
        </p:spPr>
        <p:txBody>
          <a:bodyPr>
            <a:normAutofit fontScale="90000"/>
          </a:bodyPr>
          <a:lstStyle/>
          <a:p>
            <a:pPr>
              <a:lnSpc>
                <a:spcPct val="115000"/>
              </a:lnSpc>
              <a:spcAft>
                <a:spcPts val="1000"/>
              </a:spcAft>
            </a:pPr>
            <a:r>
              <a:rPr lang="cs-CZ" b="1" dirty="0">
                <a:solidFill>
                  <a:schemeClr val="accent2">
                    <a:lumMod val="60000"/>
                    <a:lumOff val="40000"/>
                  </a:schemeClr>
                </a:solidFill>
              </a:rPr>
              <a:t>Rozvoj kompetencí pracovníků KKS: Studijní pobyty, celoživotní vzdělávání</a:t>
            </a:r>
            <a:r>
              <a:rPr lang="cs-CZ" sz="3600" b="1" dirty="0">
                <a:solidFill>
                  <a:srgbClr val="00B0F0"/>
                </a:solidFill>
              </a:rPr>
              <a:t/>
            </a:r>
            <a:br>
              <a:rPr lang="cs-CZ" sz="3600" b="1" dirty="0">
                <a:solidFill>
                  <a:srgbClr val="00B0F0"/>
                </a:solidFill>
              </a:rPr>
            </a:br>
            <a:endParaRPr lang="cs-CZ" dirty="0"/>
          </a:p>
        </p:txBody>
      </p:sp>
      <p:pic>
        <p:nvPicPr>
          <p:cNvPr id="4" name="Obrázek 3">
            <a:extLst>
              <a:ext uri="{FF2B5EF4-FFF2-40B4-BE49-F238E27FC236}">
                <a16:creationId xmlns="" xmlns:a16="http://schemas.microsoft.com/office/drawing/2014/main" id="{95A02F98-9A29-7D4C-C6AF-9A1A9338FA34}"/>
              </a:ext>
            </a:extLst>
          </p:cNvPr>
          <p:cNvPicPr>
            <a:picLocks noChangeAspect="1"/>
          </p:cNvPicPr>
          <p:nvPr/>
        </p:nvPicPr>
        <p:blipFill>
          <a:blip r:embed="rId2"/>
          <a:stretch>
            <a:fillRect/>
          </a:stretch>
        </p:blipFill>
        <p:spPr>
          <a:xfrm>
            <a:off x="971788" y="5949617"/>
            <a:ext cx="6389162" cy="908383"/>
          </a:xfrm>
          <a:prstGeom prst="rect">
            <a:avLst/>
          </a:prstGeom>
        </p:spPr>
      </p:pic>
      <p:sp>
        <p:nvSpPr>
          <p:cNvPr id="6" name="Zástupný obsah 5">
            <a:extLst>
              <a:ext uri="{FF2B5EF4-FFF2-40B4-BE49-F238E27FC236}">
                <a16:creationId xmlns="" xmlns:a16="http://schemas.microsoft.com/office/drawing/2014/main" id="{2B5EB10C-1846-1D44-8D2A-F513AB459B0F}"/>
              </a:ext>
            </a:extLst>
          </p:cNvPr>
          <p:cNvSpPr>
            <a:spLocks noGrp="1"/>
          </p:cNvSpPr>
          <p:nvPr>
            <p:ph idx="1"/>
          </p:nvPr>
        </p:nvSpPr>
        <p:spPr>
          <a:xfrm>
            <a:off x="475860" y="1567542"/>
            <a:ext cx="8596668" cy="4310743"/>
          </a:xfrm>
        </p:spPr>
        <p:txBody>
          <a:bodyPr>
            <a:normAutofit lnSpcReduction="10000"/>
          </a:bodyPr>
          <a:lstStyle/>
          <a:p>
            <a:r>
              <a:rPr lang="cs-CZ" sz="1800" dirty="0"/>
              <a:t>Podpora projektů fyzických osob. Osoby starší 35 let, pracující k sektoru KKO (umělečtí i odborní pracovníci), podmínkou trvalý pobyt v ČR.</a:t>
            </a:r>
          </a:p>
          <a:p>
            <a:r>
              <a:rPr lang="cs-CZ" sz="1800" dirty="0"/>
              <a:t>Podpora autorů, umělců, výkonných umělců a odborných pracovníků, působících </a:t>
            </a:r>
            <a:r>
              <a:rPr lang="cs-CZ" sz="1800" b="1" dirty="0"/>
              <a:t>v oblasti profesionálního umění</a:t>
            </a:r>
            <a:r>
              <a:rPr lang="cs-CZ" sz="1800" dirty="0"/>
              <a:t>, konkrétně v oblasti hudby, divadla a tance, výtvarného umění, </a:t>
            </a:r>
            <a:r>
              <a:rPr lang="cs-CZ" sz="1800" b="1" dirty="0"/>
              <a:t>dále v oblasti uměleckých řemesel a herního vývojářství</a:t>
            </a:r>
            <a:r>
              <a:rPr lang="cs-CZ" sz="1800" dirty="0"/>
              <a:t>. </a:t>
            </a:r>
          </a:p>
          <a:p>
            <a:r>
              <a:rPr lang="cs-CZ" sz="1800" dirty="0"/>
              <a:t>Lze podpořit také studijní pobyt neprofesionálů, kteří mají zájem o studium ve výše uvedených oblastech (na základě zvacího dopisu cílové instituce, případně potvrzení o přijetí ke studiu). </a:t>
            </a:r>
          </a:p>
          <a:p>
            <a:pPr lvl="0"/>
            <a:r>
              <a:rPr lang="cs-CZ" sz="1800" dirty="0"/>
              <a:t>Dotace se poskytuje na studijní pobyt v délce nejméně 14 dnů na významném </a:t>
            </a:r>
            <a:r>
              <a:rPr lang="cs-CZ" sz="1800" dirty="0" smtClean="0"/>
              <a:t>uměleckém</a:t>
            </a:r>
            <a:r>
              <a:rPr lang="cs-CZ" sz="1800" dirty="0"/>
              <a:t>, vědeckém nebo jiném specializovaném pracovišti s trváním maximálně do konce roku 2024.</a:t>
            </a:r>
          </a:p>
          <a:p>
            <a:pPr lvl="0"/>
            <a:r>
              <a:rPr lang="cs-CZ" sz="1800" dirty="0"/>
              <a:t>Uznatelné náklady: jízdné, ubytování, poplatky za studium (kurzovné), materiál</a:t>
            </a:r>
          </a:p>
          <a:p>
            <a:endParaRPr lang="cs-CZ" dirty="0"/>
          </a:p>
        </p:txBody>
      </p:sp>
      <p:sp>
        <p:nvSpPr>
          <p:cNvPr id="3" name="Zástupný symbol pro číslo snímku 2"/>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9402258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E71D4EC-BE1F-4BB1-A0B8-CADB6C8C5BF4}"/>
              </a:ext>
            </a:extLst>
          </p:cNvPr>
          <p:cNvSpPr>
            <a:spLocks noGrp="1"/>
          </p:cNvSpPr>
          <p:nvPr>
            <p:ph type="title"/>
          </p:nvPr>
        </p:nvSpPr>
        <p:spPr>
          <a:xfrm>
            <a:off x="475860" y="266132"/>
            <a:ext cx="8854752" cy="1330194"/>
          </a:xfrm>
        </p:spPr>
        <p:txBody>
          <a:bodyPr>
            <a:normAutofit fontScale="90000"/>
          </a:bodyPr>
          <a:lstStyle/>
          <a:p>
            <a:pPr>
              <a:lnSpc>
                <a:spcPct val="115000"/>
              </a:lnSpc>
              <a:spcAft>
                <a:spcPts val="1000"/>
              </a:spcAft>
            </a:pPr>
            <a:r>
              <a:rPr lang="cs-CZ" sz="2700" b="1" dirty="0">
                <a:solidFill>
                  <a:schemeClr val="accent2"/>
                </a:solidFill>
              </a:rPr>
              <a:t>Rozvoj kompetencí pracovníků KKS: </a:t>
            </a:r>
            <a:r>
              <a:rPr lang="cs-CZ" sz="2700" b="1" dirty="0" smtClean="0">
                <a:solidFill>
                  <a:schemeClr val="accent2"/>
                </a:solidFill>
              </a:rPr>
              <a:t/>
            </a:r>
            <a:br>
              <a:rPr lang="cs-CZ" sz="2700" b="1" dirty="0" smtClean="0">
                <a:solidFill>
                  <a:schemeClr val="accent2"/>
                </a:solidFill>
              </a:rPr>
            </a:br>
            <a:r>
              <a:rPr lang="cs-CZ" sz="2700" b="1" dirty="0" smtClean="0">
                <a:solidFill>
                  <a:schemeClr val="accent2"/>
                </a:solidFill>
              </a:rPr>
              <a:t>Tvůrčí </a:t>
            </a:r>
            <a:r>
              <a:rPr lang="cs-CZ" sz="2700" b="1" dirty="0">
                <a:solidFill>
                  <a:schemeClr val="accent2"/>
                </a:solidFill>
              </a:rPr>
              <a:t>stipendia v oblasti literatury: vytvoření původního literárního díla / překlad literárního díla do českého jazyka</a:t>
            </a:r>
            <a:br>
              <a:rPr lang="cs-CZ" sz="2700" b="1" dirty="0">
                <a:solidFill>
                  <a:schemeClr val="accent2"/>
                </a:solidFill>
              </a:rPr>
            </a:br>
            <a:r>
              <a:rPr lang="cs-CZ" sz="3600" b="1" dirty="0">
                <a:solidFill>
                  <a:srgbClr val="00B0F0"/>
                </a:solidFill>
              </a:rPr>
              <a:t/>
            </a:r>
            <a:br>
              <a:rPr lang="cs-CZ" sz="3600" b="1" dirty="0">
                <a:solidFill>
                  <a:srgbClr val="00B0F0"/>
                </a:solidFill>
              </a:rPr>
            </a:br>
            <a:endParaRPr lang="cs-CZ" dirty="0"/>
          </a:p>
        </p:txBody>
      </p:sp>
      <p:pic>
        <p:nvPicPr>
          <p:cNvPr id="4" name="Obrázek 3">
            <a:extLst>
              <a:ext uri="{FF2B5EF4-FFF2-40B4-BE49-F238E27FC236}">
                <a16:creationId xmlns="" xmlns:a16="http://schemas.microsoft.com/office/drawing/2014/main" id="{95A02F98-9A29-7D4C-C6AF-9A1A9338FA34}"/>
              </a:ext>
            </a:extLst>
          </p:cNvPr>
          <p:cNvPicPr>
            <a:picLocks noChangeAspect="1"/>
          </p:cNvPicPr>
          <p:nvPr/>
        </p:nvPicPr>
        <p:blipFill>
          <a:blip r:embed="rId2"/>
          <a:stretch>
            <a:fillRect/>
          </a:stretch>
        </p:blipFill>
        <p:spPr>
          <a:xfrm>
            <a:off x="971788" y="5949617"/>
            <a:ext cx="6389162" cy="908383"/>
          </a:xfrm>
          <a:prstGeom prst="rect">
            <a:avLst/>
          </a:prstGeom>
        </p:spPr>
      </p:pic>
      <p:sp>
        <p:nvSpPr>
          <p:cNvPr id="6" name="Zástupný obsah 5">
            <a:extLst>
              <a:ext uri="{FF2B5EF4-FFF2-40B4-BE49-F238E27FC236}">
                <a16:creationId xmlns="" xmlns:a16="http://schemas.microsoft.com/office/drawing/2014/main" id="{2B5EB10C-1846-1D44-8D2A-F513AB459B0F}"/>
              </a:ext>
            </a:extLst>
          </p:cNvPr>
          <p:cNvSpPr>
            <a:spLocks noGrp="1"/>
          </p:cNvSpPr>
          <p:nvPr>
            <p:ph idx="1"/>
          </p:nvPr>
        </p:nvSpPr>
        <p:spPr>
          <a:xfrm>
            <a:off x="475860" y="2069024"/>
            <a:ext cx="8596668" cy="3618854"/>
          </a:xfrm>
        </p:spPr>
        <p:txBody>
          <a:bodyPr>
            <a:normAutofit fontScale="92500" lnSpcReduction="10000"/>
          </a:bodyPr>
          <a:lstStyle/>
          <a:p>
            <a:r>
              <a:rPr lang="cs-CZ" dirty="0"/>
              <a:t>Podpora projektů fyzických osob – spisovatelů původní české literatury a překladatelů původních děl cizojazyčné literatury do českého </a:t>
            </a:r>
            <a:r>
              <a:rPr lang="cs-CZ" dirty="0" smtClean="0"/>
              <a:t>jazyka, pracujících v </a:t>
            </a:r>
            <a:r>
              <a:rPr lang="cs-CZ" dirty="0"/>
              <a:t>sektoru KKO (umělečtí i odborní pracovníci</a:t>
            </a:r>
            <a:r>
              <a:rPr lang="cs-CZ" dirty="0" smtClean="0"/>
              <a:t>). Podmínkou je trvalý </a:t>
            </a:r>
            <a:r>
              <a:rPr lang="cs-CZ" dirty="0"/>
              <a:t>pobyt v </a:t>
            </a:r>
            <a:r>
              <a:rPr lang="cs-CZ" dirty="0" smtClean="0"/>
              <a:t>ČR, bez </a:t>
            </a:r>
            <a:r>
              <a:rPr lang="cs-CZ" dirty="0"/>
              <a:t>věkového omezení.</a:t>
            </a:r>
          </a:p>
          <a:p>
            <a:r>
              <a:rPr lang="cs-CZ" dirty="0" smtClean="0"/>
              <a:t>Pod </a:t>
            </a:r>
            <a:r>
              <a:rPr lang="cs-CZ" dirty="0"/>
              <a:t>hlavičku „literární dílo“ spadají </a:t>
            </a:r>
            <a:r>
              <a:rPr lang="cs-CZ" dirty="0" smtClean="0"/>
              <a:t>kategorie:</a:t>
            </a:r>
          </a:p>
          <a:p>
            <a:pPr lvl="1">
              <a:buFont typeface="Wingdings" panose="05000000000000000000" pitchFamily="2" charset="2"/>
              <a:buChar char="§"/>
            </a:pPr>
            <a:r>
              <a:rPr lang="cs-CZ" dirty="0" smtClean="0"/>
              <a:t>poezie, drama</a:t>
            </a:r>
            <a:r>
              <a:rPr lang="cs-CZ" dirty="0"/>
              <a:t>, </a:t>
            </a:r>
            <a:r>
              <a:rPr lang="cs-CZ" dirty="0" smtClean="0"/>
              <a:t>próza</a:t>
            </a:r>
          </a:p>
          <a:p>
            <a:pPr lvl="1">
              <a:buFont typeface="Wingdings" panose="05000000000000000000" pitchFamily="2" charset="2"/>
              <a:buChar char="§"/>
            </a:pPr>
            <a:r>
              <a:rPr lang="cs-CZ" dirty="0" smtClean="0"/>
              <a:t>esejistika </a:t>
            </a:r>
          </a:p>
          <a:p>
            <a:pPr lvl="1">
              <a:buFont typeface="Wingdings" panose="05000000000000000000" pitchFamily="2" charset="2"/>
              <a:buChar char="§"/>
            </a:pPr>
            <a:r>
              <a:rPr lang="cs-CZ" dirty="0" smtClean="0"/>
              <a:t>literatura </a:t>
            </a:r>
            <a:r>
              <a:rPr lang="cs-CZ" dirty="0"/>
              <a:t>pro děti a </a:t>
            </a:r>
            <a:r>
              <a:rPr lang="cs-CZ" dirty="0" smtClean="0"/>
              <a:t>mládež</a:t>
            </a:r>
          </a:p>
          <a:p>
            <a:pPr lvl="1">
              <a:buFont typeface="Wingdings" panose="05000000000000000000" pitchFamily="2" charset="2"/>
              <a:buChar char="§"/>
            </a:pPr>
            <a:r>
              <a:rPr lang="cs-CZ" dirty="0"/>
              <a:t>k</a:t>
            </a:r>
            <a:r>
              <a:rPr lang="cs-CZ" dirty="0" smtClean="0"/>
              <a:t>omiks</a:t>
            </a:r>
          </a:p>
          <a:p>
            <a:pPr lvl="1">
              <a:buFont typeface="Wingdings" panose="05000000000000000000" pitchFamily="2" charset="2"/>
              <a:buChar char="§"/>
            </a:pPr>
            <a:r>
              <a:rPr lang="cs-CZ" dirty="0" smtClean="0"/>
              <a:t>non-fikce</a:t>
            </a:r>
            <a:endParaRPr lang="cs-CZ" b="1" dirty="0"/>
          </a:p>
          <a:p>
            <a:pPr lvl="0"/>
            <a:r>
              <a:rPr lang="cs-CZ" dirty="0" smtClean="0"/>
              <a:t>Uznatelné </a:t>
            </a:r>
            <a:r>
              <a:rPr lang="cs-CZ" dirty="0"/>
              <a:t>náklady: jízdné, ubytování, materiál.</a:t>
            </a:r>
          </a:p>
          <a:p>
            <a:endParaRPr lang="cs-CZ" dirty="0"/>
          </a:p>
        </p:txBody>
      </p:sp>
      <p:sp>
        <p:nvSpPr>
          <p:cNvPr id="3" name="Zástupný symbol pro číslo snímku 2"/>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2608593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E71D4EC-BE1F-4BB1-A0B8-CADB6C8C5BF4}"/>
              </a:ext>
            </a:extLst>
          </p:cNvPr>
          <p:cNvSpPr>
            <a:spLocks noGrp="1"/>
          </p:cNvSpPr>
          <p:nvPr>
            <p:ph type="title"/>
          </p:nvPr>
        </p:nvSpPr>
        <p:spPr>
          <a:xfrm>
            <a:off x="192142" y="266132"/>
            <a:ext cx="8596668" cy="1320800"/>
          </a:xfrm>
        </p:spPr>
        <p:txBody>
          <a:bodyPr>
            <a:normAutofit fontScale="90000"/>
          </a:bodyPr>
          <a:lstStyle/>
          <a:p>
            <a:pPr>
              <a:lnSpc>
                <a:spcPct val="115000"/>
              </a:lnSpc>
              <a:spcAft>
                <a:spcPts val="1000"/>
              </a:spcAft>
            </a:pPr>
            <a:r>
              <a:rPr lang="cs-CZ" sz="2200" b="1" dirty="0">
                <a:effectLst/>
                <a:latin typeface="Arial" panose="020B0604020202020204" pitchFamily="34" charset="0"/>
                <a:ea typeface="Calibri" panose="020F0502020204030204" pitchFamily="34" charset="0"/>
                <a:cs typeface="Times New Roman" panose="02020603050405020304" pitchFamily="18" charset="0"/>
              </a:rPr>
              <a:t>Návrh dotační výzvy: </a:t>
            </a:r>
            <a:br>
              <a:rPr lang="cs-CZ" sz="2200" b="1" dirty="0">
                <a:effectLst/>
                <a:latin typeface="Arial" panose="020B0604020202020204" pitchFamily="34" charset="0"/>
                <a:ea typeface="Calibri" panose="020F0502020204030204" pitchFamily="34" charset="0"/>
                <a:cs typeface="Times New Roman" panose="02020603050405020304" pitchFamily="18" charset="0"/>
              </a:rPr>
            </a:br>
            <a:r>
              <a:rPr lang="cs-CZ" sz="2700" b="1" dirty="0">
                <a:effectLst/>
                <a:latin typeface="Arial" panose="020B0604020202020204" pitchFamily="34" charset="0"/>
                <a:ea typeface="Calibri" panose="020F0502020204030204" pitchFamily="34" charset="0"/>
                <a:cs typeface="Times New Roman" panose="02020603050405020304" pitchFamily="18" charset="0"/>
              </a:rPr>
              <a:t>Výzva č. 4 - </a:t>
            </a:r>
            <a:r>
              <a:rPr lang="cs-CZ" sz="2700" b="1" dirty="0">
                <a:effectLst/>
                <a:latin typeface="Calibri" panose="020F0502020204030204" pitchFamily="34" charset="0"/>
                <a:ea typeface="Calibri" panose="020F0502020204030204" pitchFamily="34" charset="0"/>
                <a:cs typeface="Calibri" panose="020F0502020204030204" pitchFamily="34" charset="0"/>
              </a:rPr>
              <a:t>Rozvoj kompetencí pracovníků KKS: podpora projektů mezinárodní umělecké a odborné spolupráce</a:t>
            </a:r>
            <a:r>
              <a:rPr lang="cs-CZ" sz="1800" dirty="0">
                <a:effectLst/>
                <a:latin typeface="Calibri" panose="020F0502020204030204" pitchFamily="34" charset="0"/>
                <a:ea typeface="Calibri" panose="020F0502020204030204" pitchFamily="34" charset="0"/>
                <a:cs typeface="Times New Roman" panose="02020603050405020304" pitchFamily="18" charset="0"/>
              </a:rPr>
              <a:t/>
            </a:r>
            <a:br>
              <a:rPr lang="cs-CZ" sz="18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 xmlns:a16="http://schemas.microsoft.com/office/drawing/2014/main" id="{221DD005-DD73-5340-5E13-FCE5770EFB2F}"/>
              </a:ext>
            </a:extLst>
          </p:cNvPr>
          <p:cNvSpPr>
            <a:spLocks noGrp="1"/>
          </p:cNvSpPr>
          <p:nvPr>
            <p:ph idx="1"/>
          </p:nvPr>
        </p:nvSpPr>
        <p:spPr>
          <a:xfrm>
            <a:off x="584028" y="1586932"/>
            <a:ext cx="8596668" cy="4249542"/>
          </a:xfrm>
        </p:spPr>
        <p:txBody>
          <a:bodyPr>
            <a:normAutofit fontScale="77500" lnSpcReduction="20000"/>
          </a:bodyPr>
          <a:lstStyle/>
          <a:p>
            <a:pPr>
              <a:lnSpc>
                <a:spcPct val="115000"/>
              </a:lnSpc>
              <a:spcAft>
                <a:spcPts val="1000"/>
              </a:spcAft>
            </a:pPr>
            <a:r>
              <a:rPr lang="cs-CZ" sz="2100" dirty="0">
                <a:effectLst/>
                <a:latin typeface="Calibri" panose="020F0502020204030204" pitchFamily="34" charset="0"/>
                <a:ea typeface="Calibri" panose="020F0502020204030204" pitchFamily="34" charset="0"/>
                <a:cs typeface="Calibri" panose="020F0502020204030204" pitchFamily="34" charset="0"/>
              </a:rPr>
              <a:t>Program je určen výhradně na podporu projektů z oblasti profesionálního divadelního a tanečního umění, klasické, alternativní hudby a výtvarného umění. Jedná se o pilotní dotační řízení realizované z prostředků NPO. Jeho cílem je rozšíření tematické nabídky tradičních oborových dotačních řízení oddělení umění Ministerstva kultury. Výzva proto není určena na podporu projektů z oblasti literatury, filmu či neprofesionálního umění, ani na podporu projektů z dalších oblastí kulturního a kreativního sektoru, jako jsou průmyslový design, umělecká řemesla, herní vývojářství či reklama. </a:t>
            </a:r>
            <a:endParaRPr lang="cs-CZ" sz="2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cs-CZ" sz="2100" dirty="0">
                <a:effectLst/>
                <a:latin typeface="Calibri" panose="020F0502020204030204" pitchFamily="34" charset="0"/>
                <a:ea typeface="Calibri" panose="020F0502020204030204" pitchFamily="34" charset="0"/>
                <a:cs typeface="Calibri" panose="020F0502020204030204" pitchFamily="34" charset="0"/>
              </a:rPr>
              <a:t>Aby nedocházelo k průnikům s dalšími dotačními výzvami, připravovanými na období let 2023-2024, nejsou v tomto výběrovém řízení mezi oprávněné žadatele zařazeny vysoké školy a školská zařízení a státní příspěvkové organizace. Vybraný tematický okruh (č. 2) je určen pouze pro nezřizované organizace. </a:t>
            </a:r>
            <a:endParaRPr lang="cs-CZ" sz="2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cs-CZ" sz="2100" dirty="0">
                <a:effectLst/>
                <a:latin typeface="Calibri" panose="020F0502020204030204" pitchFamily="34" charset="0"/>
                <a:ea typeface="Calibri" panose="020F0502020204030204" pitchFamily="34" charset="0"/>
                <a:cs typeface="Calibri" panose="020F0502020204030204" pitchFamily="34" charset="0"/>
              </a:rPr>
              <a:t>Výzva je určena na podporu projektů zacílených na rozvoj kompetencí profesionálních uměleckých a odborných pracovníků KKS, na získání znalostí a dovedností uplatnitelných v dalším profesním životě a zvyšujících jejich konkurenceschopnost v mezinárodním kontextu.</a:t>
            </a:r>
            <a:endParaRPr lang="cs-CZ" sz="2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pic>
        <p:nvPicPr>
          <p:cNvPr id="4" name="Obrázek 3">
            <a:extLst>
              <a:ext uri="{FF2B5EF4-FFF2-40B4-BE49-F238E27FC236}">
                <a16:creationId xmlns="" xmlns:a16="http://schemas.microsoft.com/office/drawing/2014/main" id="{95A02F98-9A29-7D4C-C6AF-9A1A9338FA34}"/>
              </a:ext>
            </a:extLst>
          </p:cNvPr>
          <p:cNvPicPr>
            <a:picLocks noChangeAspect="1"/>
          </p:cNvPicPr>
          <p:nvPr/>
        </p:nvPicPr>
        <p:blipFill>
          <a:blip r:embed="rId2"/>
          <a:stretch>
            <a:fillRect/>
          </a:stretch>
        </p:blipFill>
        <p:spPr>
          <a:xfrm>
            <a:off x="971788" y="5949617"/>
            <a:ext cx="6389162" cy="908383"/>
          </a:xfrm>
          <a:prstGeom prst="rect">
            <a:avLst/>
          </a:prstGeom>
        </p:spPr>
      </p:pic>
      <p:sp>
        <p:nvSpPr>
          <p:cNvPr id="5" name="Zástupný symbol pro číslo snímku 4"/>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005171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E71D4EC-BE1F-4BB1-A0B8-CADB6C8C5BF4}"/>
              </a:ext>
            </a:extLst>
          </p:cNvPr>
          <p:cNvSpPr>
            <a:spLocks noGrp="1"/>
          </p:cNvSpPr>
          <p:nvPr>
            <p:ph type="title"/>
          </p:nvPr>
        </p:nvSpPr>
        <p:spPr>
          <a:xfrm>
            <a:off x="466530" y="676679"/>
            <a:ext cx="8322279" cy="755395"/>
          </a:xfrm>
        </p:spPr>
        <p:txBody>
          <a:bodyPr>
            <a:normAutofit fontScale="90000"/>
          </a:bodyPr>
          <a:lstStyle/>
          <a:p>
            <a:pPr>
              <a:lnSpc>
                <a:spcPct val="115000"/>
              </a:lnSpc>
              <a:spcAft>
                <a:spcPts val="1000"/>
              </a:spcAft>
            </a:pPr>
            <a:r>
              <a:rPr lang="cs-CZ" sz="2700" b="1" dirty="0">
                <a:effectLst/>
                <a:latin typeface="Arial" panose="020B0604020202020204" pitchFamily="34" charset="0"/>
                <a:ea typeface="Calibri" panose="020F0502020204030204" pitchFamily="34" charset="0"/>
                <a:cs typeface="Times New Roman" panose="02020603050405020304" pitchFamily="18" charset="0"/>
              </a:rPr>
              <a:t>Tematické okruhy</a:t>
            </a:r>
            <a:r>
              <a:rPr lang="cs-CZ" sz="1800" dirty="0">
                <a:effectLst/>
                <a:latin typeface="Calibri" panose="020F0502020204030204" pitchFamily="34" charset="0"/>
                <a:ea typeface="Calibri" panose="020F0502020204030204" pitchFamily="34" charset="0"/>
                <a:cs typeface="Times New Roman" panose="02020603050405020304" pitchFamily="18" charset="0"/>
              </a:rPr>
              <a:t/>
            </a:r>
            <a:br>
              <a:rPr lang="cs-CZ" sz="18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 xmlns:a16="http://schemas.microsoft.com/office/drawing/2014/main" id="{221DD005-DD73-5340-5E13-FCE5770EFB2F}"/>
              </a:ext>
            </a:extLst>
          </p:cNvPr>
          <p:cNvSpPr>
            <a:spLocks noGrp="1"/>
          </p:cNvSpPr>
          <p:nvPr>
            <p:ph idx="1"/>
          </p:nvPr>
        </p:nvSpPr>
        <p:spPr>
          <a:xfrm>
            <a:off x="584028" y="1996750"/>
            <a:ext cx="8596668" cy="3877045"/>
          </a:xfrm>
        </p:spPr>
        <p:txBody>
          <a:bodyPr>
            <a:normAutofit/>
          </a:bodyPr>
          <a:lstStyle/>
          <a:p>
            <a:pPr>
              <a:lnSpc>
                <a:spcPct val="115000"/>
              </a:lnSpc>
              <a:spcAft>
                <a:spcPts val="1000"/>
              </a:spcAft>
            </a:pPr>
            <a:r>
              <a:rPr lang="cs-CZ" sz="2000" b="1" dirty="0">
                <a:effectLst/>
                <a:latin typeface="Calibri" panose="020F0502020204030204" pitchFamily="34" charset="0"/>
                <a:ea typeface="Calibri" panose="020F0502020204030204" pitchFamily="34" charset="0"/>
                <a:cs typeface="Calibri" panose="020F0502020204030204" pitchFamily="34" charset="0"/>
              </a:rPr>
              <a:t>1 - Rezidenční pobyty</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cs-CZ" sz="2000" b="1" dirty="0">
                <a:effectLst/>
                <a:latin typeface="Calibri" panose="020F0502020204030204" pitchFamily="34" charset="0"/>
                <a:ea typeface="Calibri" panose="020F0502020204030204" pitchFamily="34" charset="0"/>
                <a:cs typeface="Calibri" panose="020F0502020204030204" pitchFamily="34" charset="0"/>
              </a:rPr>
              <a:t>2 – Hostování zahraničních umělců v českých souborech a institucích</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cs-CZ" sz="2000" b="1" dirty="0">
                <a:effectLst/>
                <a:latin typeface="Calibri" panose="020F0502020204030204" pitchFamily="34" charset="0"/>
                <a:ea typeface="Calibri" panose="020F0502020204030204" pitchFamily="34" charset="0"/>
                <a:cs typeface="Calibri" panose="020F0502020204030204" pitchFamily="34" charset="0"/>
              </a:rPr>
              <a:t>3 - Tvůrčí dílny, odborné kurzy, workshopy</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cs-CZ" sz="2000" b="1" dirty="0">
                <a:effectLst/>
                <a:latin typeface="Calibri" panose="020F0502020204030204" pitchFamily="34" charset="0"/>
                <a:ea typeface="Calibri" panose="020F0502020204030204" pitchFamily="34" charset="0"/>
                <a:cs typeface="Calibri" panose="020F0502020204030204" pitchFamily="34" charset="0"/>
              </a:rPr>
              <a:t>4 - Konference, semináře</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cs-CZ" sz="2000" b="1" dirty="0">
                <a:effectLst/>
                <a:latin typeface="Calibri" panose="020F0502020204030204" pitchFamily="34" charset="0"/>
                <a:ea typeface="Calibri" panose="020F0502020204030204" pitchFamily="34" charset="0"/>
                <a:cs typeface="Calibri" panose="020F0502020204030204" pitchFamily="34" charset="0"/>
              </a:rPr>
              <a:t>5 - Platformy podporující rozvoj kompetencí pracovníků KKS</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pic>
        <p:nvPicPr>
          <p:cNvPr id="4" name="Obrázek 3">
            <a:extLst>
              <a:ext uri="{FF2B5EF4-FFF2-40B4-BE49-F238E27FC236}">
                <a16:creationId xmlns="" xmlns:a16="http://schemas.microsoft.com/office/drawing/2014/main" id="{95A02F98-9A29-7D4C-C6AF-9A1A9338FA34}"/>
              </a:ext>
            </a:extLst>
          </p:cNvPr>
          <p:cNvPicPr>
            <a:picLocks noChangeAspect="1"/>
          </p:cNvPicPr>
          <p:nvPr/>
        </p:nvPicPr>
        <p:blipFill>
          <a:blip r:embed="rId2"/>
          <a:stretch>
            <a:fillRect/>
          </a:stretch>
        </p:blipFill>
        <p:spPr>
          <a:xfrm>
            <a:off x="971788" y="5949617"/>
            <a:ext cx="6389162" cy="908383"/>
          </a:xfrm>
          <a:prstGeom prst="rect">
            <a:avLst/>
          </a:prstGeom>
        </p:spPr>
      </p:pic>
      <p:sp>
        <p:nvSpPr>
          <p:cNvPr id="5" name="Zástupný symbol pro číslo snímku 4"/>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971935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E71D4EC-BE1F-4BB1-A0B8-CADB6C8C5BF4}"/>
              </a:ext>
            </a:extLst>
          </p:cNvPr>
          <p:cNvSpPr>
            <a:spLocks noGrp="1"/>
          </p:cNvSpPr>
          <p:nvPr>
            <p:ph type="title"/>
          </p:nvPr>
        </p:nvSpPr>
        <p:spPr>
          <a:xfrm>
            <a:off x="466530" y="676679"/>
            <a:ext cx="8322279" cy="755395"/>
          </a:xfrm>
        </p:spPr>
        <p:txBody>
          <a:bodyPr>
            <a:normAutofit fontScale="90000"/>
          </a:bodyPr>
          <a:lstStyle/>
          <a:p>
            <a:pPr>
              <a:lnSpc>
                <a:spcPct val="115000"/>
              </a:lnSpc>
              <a:spcAft>
                <a:spcPts val="1000"/>
              </a:spcAft>
            </a:pPr>
            <a:r>
              <a:rPr lang="cs-CZ" b="1" dirty="0">
                <a:effectLst/>
                <a:latin typeface="Arial" panose="020B0604020202020204" pitchFamily="34" charset="0"/>
                <a:ea typeface="Calibri" panose="020F0502020204030204" pitchFamily="34" charset="0"/>
                <a:cs typeface="Times New Roman" panose="02020603050405020304" pitchFamily="18" charset="0"/>
              </a:rPr>
              <a:t>Tematický okruh č. </a:t>
            </a:r>
            <a:r>
              <a:rPr lang="cs-CZ" b="1" dirty="0">
                <a:latin typeface="Calibri" panose="020F0502020204030204" pitchFamily="34" charset="0"/>
                <a:ea typeface="Calibri" panose="020F0502020204030204" pitchFamily="34" charset="0"/>
                <a:cs typeface="Calibri" panose="020F0502020204030204" pitchFamily="34" charset="0"/>
              </a:rPr>
              <a:t>1 - Rezidenční pobyty</a:t>
            </a:r>
            <a:r>
              <a:rPr lang="cs-CZ" sz="2700" dirty="0">
                <a:latin typeface="Calibri" panose="020F0502020204030204" pitchFamily="34" charset="0"/>
                <a:ea typeface="Calibri" panose="020F0502020204030204" pitchFamily="34" charset="0"/>
                <a:cs typeface="Times New Roman" panose="02020603050405020304" pitchFamily="18" charset="0"/>
              </a:rPr>
              <a:t/>
            </a:r>
            <a:br>
              <a:rPr lang="cs-CZ" sz="2700" dirty="0">
                <a:latin typeface="Calibri" panose="020F0502020204030204" pitchFamily="34" charset="0"/>
                <a:ea typeface="Calibri" panose="020F0502020204030204" pitchFamily="34" charset="0"/>
                <a:cs typeface="Times New Roman" panose="02020603050405020304" pitchFamily="18" charset="0"/>
              </a:rPr>
            </a:br>
            <a:r>
              <a:rPr lang="cs-CZ" sz="1800" dirty="0">
                <a:effectLst/>
                <a:latin typeface="Calibri" panose="020F0502020204030204" pitchFamily="34" charset="0"/>
                <a:ea typeface="Calibri" panose="020F0502020204030204" pitchFamily="34" charset="0"/>
                <a:cs typeface="Times New Roman" panose="02020603050405020304" pitchFamily="18" charset="0"/>
              </a:rPr>
              <a:t/>
            </a:r>
            <a:br>
              <a:rPr lang="cs-CZ" sz="18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 xmlns:a16="http://schemas.microsoft.com/office/drawing/2014/main" id="{221DD005-DD73-5340-5E13-FCE5770EFB2F}"/>
              </a:ext>
            </a:extLst>
          </p:cNvPr>
          <p:cNvSpPr>
            <a:spLocks noGrp="1"/>
          </p:cNvSpPr>
          <p:nvPr>
            <p:ph idx="1"/>
          </p:nvPr>
        </p:nvSpPr>
        <p:spPr>
          <a:xfrm>
            <a:off x="584028" y="1996750"/>
            <a:ext cx="8596668" cy="2071397"/>
          </a:xfrm>
        </p:spPr>
        <p:txBody>
          <a:bodyPr>
            <a:normAutofit/>
          </a:bodyPr>
          <a:lstStyle/>
          <a:p>
            <a:pPr>
              <a:lnSpc>
                <a:spcPct val="115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Určeno pro pořadatele rezidenčních pobytů realizovaných na území ČR s výraznou účastí zahraničních umělců.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Nezbytnou podmínkou je veřejná prezentace výsledků rezidenčních programů (v libovolné, ale v žádosti popsané formě).</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pic>
        <p:nvPicPr>
          <p:cNvPr id="4" name="Obrázek 3">
            <a:extLst>
              <a:ext uri="{FF2B5EF4-FFF2-40B4-BE49-F238E27FC236}">
                <a16:creationId xmlns="" xmlns:a16="http://schemas.microsoft.com/office/drawing/2014/main" id="{95A02F98-9A29-7D4C-C6AF-9A1A9338FA34}"/>
              </a:ext>
            </a:extLst>
          </p:cNvPr>
          <p:cNvPicPr>
            <a:picLocks noChangeAspect="1"/>
          </p:cNvPicPr>
          <p:nvPr/>
        </p:nvPicPr>
        <p:blipFill>
          <a:blip r:embed="rId2"/>
          <a:stretch>
            <a:fillRect/>
          </a:stretch>
        </p:blipFill>
        <p:spPr>
          <a:xfrm>
            <a:off x="971788" y="5949617"/>
            <a:ext cx="6389162" cy="908383"/>
          </a:xfrm>
          <a:prstGeom prst="rect">
            <a:avLst/>
          </a:prstGeom>
        </p:spPr>
      </p:pic>
      <p:sp>
        <p:nvSpPr>
          <p:cNvPr id="5" name="Zástupný symbol pro číslo snímku 4"/>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691663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E71D4EC-BE1F-4BB1-A0B8-CADB6C8C5BF4}"/>
              </a:ext>
            </a:extLst>
          </p:cNvPr>
          <p:cNvSpPr>
            <a:spLocks noGrp="1"/>
          </p:cNvSpPr>
          <p:nvPr>
            <p:ph type="title"/>
          </p:nvPr>
        </p:nvSpPr>
        <p:spPr>
          <a:xfrm>
            <a:off x="475860" y="266132"/>
            <a:ext cx="8341568" cy="1506684"/>
          </a:xfrm>
        </p:spPr>
        <p:txBody>
          <a:bodyPr>
            <a:normAutofit fontScale="90000"/>
          </a:bodyPr>
          <a:lstStyle/>
          <a:p>
            <a:pPr>
              <a:lnSpc>
                <a:spcPct val="115000"/>
              </a:lnSpc>
              <a:spcAft>
                <a:spcPts val="1000"/>
              </a:spcAft>
            </a:pPr>
            <a:r>
              <a:rPr lang="cs-CZ" sz="3100" b="1" dirty="0">
                <a:effectLst/>
                <a:latin typeface="Arial" panose="020B0604020202020204" pitchFamily="34" charset="0"/>
                <a:ea typeface="Calibri" panose="020F0502020204030204" pitchFamily="34" charset="0"/>
                <a:cs typeface="Times New Roman" panose="02020603050405020304" pitchFamily="18" charset="0"/>
              </a:rPr>
              <a:t>Tematický okruh č. </a:t>
            </a:r>
            <a:r>
              <a:rPr lang="cs-CZ" sz="3100" b="1" dirty="0">
                <a:effectLst/>
                <a:latin typeface="Calibri" panose="020F0502020204030204" pitchFamily="34" charset="0"/>
                <a:ea typeface="Calibri" panose="020F0502020204030204" pitchFamily="34" charset="0"/>
                <a:cs typeface="Calibri" panose="020F0502020204030204" pitchFamily="34" charset="0"/>
              </a:rPr>
              <a:t>2</a:t>
            </a:r>
            <a:r>
              <a:rPr lang="cs-CZ" sz="3100" b="1" dirty="0">
                <a:latin typeface="Calibri" panose="020F0502020204030204" pitchFamily="34" charset="0"/>
                <a:ea typeface="Calibri" panose="020F0502020204030204" pitchFamily="34" charset="0"/>
                <a:cs typeface="Calibri" panose="020F0502020204030204" pitchFamily="34" charset="0"/>
              </a:rPr>
              <a:t> </a:t>
            </a:r>
            <a:br>
              <a:rPr lang="cs-CZ" sz="3100" b="1" dirty="0">
                <a:latin typeface="Calibri" panose="020F0502020204030204" pitchFamily="34" charset="0"/>
                <a:ea typeface="Calibri" panose="020F0502020204030204" pitchFamily="34" charset="0"/>
                <a:cs typeface="Calibri" panose="020F0502020204030204" pitchFamily="34" charset="0"/>
              </a:rPr>
            </a:br>
            <a:r>
              <a:rPr lang="cs-CZ" sz="3100" b="1" dirty="0">
                <a:effectLst/>
                <a:latin typeface="Calibri" panose="020F0502020204030204" pitchFamily="34" charset="0"/>
                <a:ea typeface="Calibri" panose="020F0502020204030204" pitchFamily="34" charset="0"/>
              </a:rPr>
              <a:t>Hostování zahraničních umělců v českých souborech a institucích</a:t>
            </a:r>
            <a:r>
              <a:rPr lang="cs-CZ" dirty="0">
                <a:latin typeface="Calibri" panose="020F0502020204030204" pitchFamily="34" charset="0"/>
                <a:ea typeface="Calibri" panose="020F0502020204030204" pitchFamily="34" charset="0"/>
                <a:cs typeface="Times New Roman" panose="02020603050405020304" pitchFamily="18" charset="0"/>
              </a:rPr>
              <a:t/>
            </a:r>
            <a:br>
              <a:rPr lang="cs-CZ" dirty="0">
                <a:latin typeface="Calibri" panose="020F0502020204030204" pitchFamily="34" charset="0"/>
                <a:ea typeface="Calibri" panose="020F0502020204030204" pitchFamily="34" charset="0"/>
                <a:cs typeface="Times New Roman" panose="02020603050405020304" pitchFamily="18" charset="0"/>
              </a:rPr>
            </a:br>
            <a:r>
              <a:rPr lang="cs-CZ" sz="1800" dirty="0">
                <a:effectLst/>
                <a:latin typeface="Calibri" panose="020F0502020204030204" pitchFamily="34" charset="0"/>
                <a:ea typeface="Calibri" panose="020F0502020204030204" pitchFamily="34" charset="0"/>
                <a:cs typeface="Times New Roman" panose="02020603050405020304" pitchFamily="18" charset="0"/>
              </a:rPr>
              <a:t/>
            </a:r>
            <a:br>
              <a:rPr lang="cs-CZ" sz="18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 xmlns:a16="http://schemas.microsoft.com/office/drawing/2014/main" id="{221DD005-DD73-5340-5E13-FCE5770EFB2F}"/>
              </a:ext>
            </a:extLst>
          </p:cNvPr>
          <p:cNvSpPr>
            <a:spLocks noGrp="1"/>
          </p:cNvSpPr>
          <p:nvPr>
            <p:ph idx="1"/>
          </p:nvPr>
        </p:nvSpPr>
        <p:spPr>
          <a:xfrm>
            <a:off x="621351" y="1968760"/>
            <a:ext cx="8438674" cy="3760236"/>
          </a:xfrm>
        </p:spPr>
        <p:txBody>
          <a:bodyPr>
            <a:normAutofit fontScale="25000" lnSpcReduction="20000"/>
          </a:bodyPr>
          <a:lstStyle/>
          <a:p>
            <a:pPr>
              <a:lnSpc>
                <a:spcPct val="115000"/>
              </a:lnSpc>
              <a:spcAft>
                <a:spcPts val="1000"/>
              </a:spcAft>
            </a:pPr>
            <a:r>
              <a:rPr lang="cs-CZ" sz="7400" dirty="0">
                <a:effectLst/>
                <a:latin typeface="Calibri" panose="020F0502020204030204" pitchFamily="34" charset="0"/>
                <a:ea typeface="Calibri" panose="020F0502020204030204" pitchFamily="34" charset="0"/>
                <a:cs typeface="Calibri" panose="020F0502020204030204" pitchFamily="34" charset="0"/>
              </a:rPr>
              <a:t>Cílem je podpora profesního růstu uměleckých a odborných pracovníků KKS skrze spolupráci se zahraničním umělcem, jejímž přínosem by měla být i jejich větší uplatnitelnost v mezinárodním kontextu.</a:t>
            </a:r>
            <a:endParaRPr lang="cs-CZ" sz="7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cs-CZ" sz="7400" dirty="0">
                <a:effectLst/>
                <a:latin typeface="Calibri" panose="020F0502020204030204" pitchFamily="34" charset="0"/>
                <a:ea typeface="Calibri" panose="020F0502020204030204" pitchFamily="34" charset="0"/>
                <a:cs typeface="Calibri" panose="020F0502020204030204" pitchFamily="34" charset="0"/>
              </a:rPr>
              <a:t>Lze žádat o dotaci na krytí nákladů na hostování vedoucích uměleckých pracovníků, kteří budou po omezenou dobu pracovat se členy stálého souboru (zaměstnanci instituce) na konkrétním projektu zakončeném výstupem pro veřejnost, nebo jiným předem specifikovaným výsledkem. </a:t>
            </a:r>
            <a:endParaRPr lang="cs-CZ" sz="7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cs-CZ" sz="7400" dirty="0">
                <a:effectLst/>
                <a:latin typeface="Calibri" panose="020F0502020204030204" pitchFamily="34" charset="0"/>
                <a:ea typeface="Calibri" panose="020F0502020204030204" pitchFamily="34" charset="0"/>
                <a:cs typeface="Calibri" panose="020F0502020204030204" pitchFamily="34" charset="0"/>
              </a:rPr>
              <a:t>Tento okruh je určen pouze nezřizovaným organizacím sídlícím v ČR.</a:t>
            </a:r>
            <a:endParaRPr lang="cs-CZ" sz="7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cs-CZ" sz="7400" dirty="0">
                <a:effectLst/>
                <a:latin typeface="Calibri" panose="020F0502020204030204" pitchFamily="34" charset="0"/>
                <a:ea typeface="Calibri" panose="020F0502020204030204" pitchFamily="34" charset="0"/>
                <a:cs typeface="Calibri" panose="020F0502020204030204" pitchFamily="34" charset="0"/>
              </a:rPr>
              <a:t>Projekt musí být jednoznačně odlišen a účetně oddělen od běžné kontinuální činnosti žadatele.</a:t>
            </a:r>
            <a:endParaRPr lang="cs-CZ" sz="7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pic>
        <p:nvPicPr>
          <p:cNvPr id="4" name="Obrázek 3">
            <a:extLst>
              <a:ext uri="{FF2B5EF4-FFF2-40B4-BE49-F238E27FC236}">
                <a16:creationId xmlns="" xmlns:a16="http://schemas.microsoft.com/office/drawing/2014/main" id="{95A02F98-9A29-7D4C-C6AF-9A1A9338FA34}"/>
              </a:ext>
            </a:extLst>
          </p:cNvPr>
          <p:cNvPicPr>
            <a:picLocks noChangeAspect="1"/>
          </p:cNvPicPr>
          <p:nvPr/>
        </p:nvPicPr>
        <p:blipFill>
          <a:blip r:embed="rId2"/>
          <a:stretch>
            <a:fillRect/>
          </a:stretch>
        </p:blipFill>
        <p:spPr>
          <a:xfrm>
            <a:off x="971788" y="5949617"/>
            <a:ext cx="6389162" cy="908383"/>
          </a:xfrm>
          <a:prstGeom prst="rect">
            <a:avLst/>
          </a:prstGeom>
        </p:spPr>
      </p:pic>
      <p:sp>
        <p:nvSpPr>
          <p:cNvPr id="5" name="Zástupný symbol pro číslo snímku 4"/>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778010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E71D4EC-BE1F-4BB1-A0B8-CADB6C8C5BF4}"/>
              </a:ext>
            </a:extLst>
          </p:cNvPr>
          <p:cNvSpPr>
            <a:spLocks noGrp="1"/>
          </p:cNvSpPr>
          <p:nvPr>
            <p:ph type="title"/>
          </p:nvPr>
        </p:nvSpPr>
        <p:spPr>
          <a:xfrm>
            <a:off x="475860" y="266132"/>
            <a:ext cx="8341568" cy="1506684"/>
          </a:xfrm>
        </p:spPr>
        <p:txBody>
          <a:bodyPr>
            <a:normAutofit fontScale="90000"/>
          </a:bodyPr>
          <a:lstStyle/>
          <a:p>
            <a:pPr>
              <a:lnSpc>
                <a:spcPct val="115000"/>
              </a:lnSpc>
              <a:spcAft>
                <a:spcPts val="1000"/>
              </a:spcAft>
            </a:pPr>
            <a:r>
              <a:rPr lang="cs-CZ" sz="3100" b="1" dirty="0">
                <a:effectLst/>
                <a:latin typeface="Arial" panose="020B0604020202020204" pitchFamily="34" charset="0"/>
                <a:ea typeface="Calibri" panose="020F0502020204030204" pitchFamily="34" charset="0"/>
                <a:cs typeface="Times New Roman" panose="02020603050405020304" pitchFamily="18" charset="0"/>
              </a:rPr>
              <a:t>Tematický okruh č. </a:t>
            </a:r>
            <a:r>
              <a:rPr lang="cs-CZ" sz="3100" b="1" dirty="0">
                <a:latin typeface="Calibri" panose="020F0502020204030204" pitchFamily="34" charset="0"/>
                <a:ea typeface="Calibri" panose="020F0502020204030204" pitchFamily="34" charset="0"/>
                <a:cs typeface="Calibri" panose="020F0502020204030204" pitchFamily="34" charset="0"/>
              </a:rPr>
              <a:t>3</a:t>
            </a:r>
            <a:br>
              <a:rPr lang="cs-CZ" sz="3100" b="1" dirty="0">
                <a:latin typeface="Calibri" panose="020F0502020204030204" pitchFamily="34" charset="0"/>
                <a:ea typeface="Calibri" panose="020F0502020204030204" pitchFamily="34" charset="0"/>
                <a:cs typeface="Calibri" panose="020F0502020204030204" pitchFamily="34" charset="0"/>
              </a:rPr>
            </a:br>
            <a:r>
              <a:rPr lang="cs-CZ" sz="3100" b="1" dirty="0">
                <a:effectLst/>
                <a:latin typeface="Calibri" panose="020F0502020204030204" pitchFamily="34" charset="0"/>
                <a:ea typeface="Calibri" panose="020F0502020204030204" pitchFamily="34" charset="0"/>
              </a:rPr>
              <a:t>Tvůrčí dílny, odborné kurzy, workshopy</a:t>
            </a:r>
            <a:r>
              <a:rPr lang="cs-CZ" dirty="0">
                <a:latin typeface="Calibri" panose="020F0502020204030204" pitchFamily="34" charset="0"/>
                <a:ea typeface="Calibri" panose="020F0502020204030204" pitchFamily="34" charset="0"/>
                <a:cs typeface="Times New Roman" panose="02020603050405020304" pitchFamily="18" charset="0"/>
              </a:rPr>
              <a:t/>
            </a:r>
            <a:br>
              <a:rPr lang="cs-CZ" dirty="0">
                <a:latin typeface="Calibri" panose="020F0502020204030204" pitchFamily="34" charset="0"/>
                <a:ea typeface="Calibri" panose="020F0502020204030204" pitchFamily="34" charset="0"/>
                <a:cs typeface="Times New Roman" panose="02020603050405020304" pitchFamily="18" charset="0"/>
              </a:rPr>
            </a:br>
            <a:r>
              <a:rPr lang="cs-CZ" sz="1800" dirty="0">
                <a:effectLst/>
                <a:latin typeface="Calibri" panose="020F0502020204030204" pitchFamily="34" charset="0"/>
                <a:ea typeface="Calibri" panose="020F0502020204030204" pitchFamily="34" charset="0"/>
                <a:cs typeface="Times New Roman" panose="02020603050405020304" pitchFamily="18" charset="0"/>
              </a:rPr>
              <a:t/>
            </a:r>
            <a:br>
              <a:rPr lang="cs-CZ" sz="18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 xmlns:a16="http://schemas.microsoft.com/office/drawing/2014/main" id="{221DD005-DD73-5340-5E13-FCE5770EFB2F}"/>
              </a:ext>
            </a:extLst>
          </p:cNvPr>
          <p:cNvSpPr>
            <a:spLocks noGrp="1"/>
          </p:cNvSpPr>
          <p:nvPr>
            <p:ph idx="1"/>
          </p:nvPr>
        </p:nvSpPr>
        <p:spPr>
          <a:xfrm>
            <a:off x="621351" y="1968760"/>
            <a:ext cx="8438674" cy="2463281"/>
          </a:xfrm>
        </p:spPr>
        <p:txBody>
          <a:bodyPr>
            <a:normAutofit/>
          </a:bodyPr>
          <a:lstStyle/>
          <a:p>
            <a:r>
              <a:rPr lang="cs-CZ" sz="1800" dirty="0">
                <a:effectLst/>
                <a:latin typeface="Calibri" panose="020F0502020204030204" pitchFamily="34" charset="0"/>
                <a:ea typeface="Calibri" panose="020F0502020204030204" pitchFamily="34" charset="0"/>
                <a:cs typeface="Calibri" panose="020F0502020204030204" pitchFamily="34" charset="0"/>
              </a:rPr>
              <a:t>Určeno pro pořadatele akcí realizovaných na území ČR se zapojením zahraničních lektorů či přednášejících. </a:t>
            </a:r>
          </a:p>
          <a:p>
            <a:r>
              <a:rPr lang="cs-CZ" sz="1800" dirty="0">
                <a:effectLst/>
                <a:latin typeface="Calibri" panose="020F0502020204030204" pitchFamily="34" charset="0"/>
                <a:ea typeface="Calibri" panose="020F0502020204030204" pitchFamily="34" charset="0"/>
                <a:cs typeface="Calibri" panose="020F0502020204030204" pitchFamily="34" charset="0"/>
              </a:rPr>
              <a:t>Podpořeny budou projekty určené profesionálním umělcům a odborníkům, zaměřené na rozvoj tvůrčí či odborné činnosti. </a:t>
            </a:r>
          </a:p>
          <a:p>
            <a:r>
              <a:rPr lang="cs-CZ" sz="1800" dirty="0">
                <a:effectLst/>
                <a:latin typeface="Calibri" panose="020F0502020204030204" pitchFamily="34" charset="0"/>
                <a:ea typeface="Calibri" panose="020F0502020204030204" pitchFamily="34" charset="0"/>
                <a:cs typeface="Calibri" panose="020F0502020204030204" pitchFamily="34" charset="0"/>
              </a:rPr>
              <a:t>Součástí akce musí být aktivní zapojení účastníků a zveřejnění výsledků projektu.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pic>
        <p:nvPicPr>
          <p:cNvPr id="4" name="Obrázek 3">
            <a:extLst>
              <a:ext uri="{FF2B5EF4-FFF2-40B4-BE49-F238E27FC236}">
                <a16:creationId xmlns="" xmlns:a16="http://schemas.microsoft.com/office/drawing/2014/main" id="{95A02F98-9A29-7D4C-C6AF-9A1A9338FA34}"/>
              </a:ext>
            </a:extLst>
          </p:cNvPr>
          <p:cNvPicPr>
            <a:picLocks noChangeAspect="1"/>
          </p:cNvPicPr>
          <p:nvPr/>
        </p:nvPicPr>
        <p:blipFill>
          <a:blip r:embed="rId2"/>
          <a:stretch>
            <a:fillRect/>
          </a:stretch>
        </p:blipFill>
        <p:spPr>
          <a:xfrm>
            <a:off x="971788" y="5949617"/>
            <a:ext cx="6389162" cy="908383"/>
          </a:xfrm>
          <a:prstGeom prst="rect">
            <a:avLst/>
          </a:prstGeom>
        </p:spPr>
      </p:pic>
      <p:sp>
        <p:nvSpPr>
          <p:cNvPr id="5" name="Zástupný symbol pro číslo snímku 4"/>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111941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E71D4EC-BE1F-4BB1-A0B8-CADB6C8C5BF4}"/>
              </a:ext>
            </a:extLst>
          </p:cNvPr>
          <p:cNvSpPr>
            <a:spLocks noGrp="1"/>
          </p:cNvSpPr>
          <p:nvPr>
            <p:ph type="title"/>
          </p:nvPr>
        </p:nvSpPr>
        <p:spPr>
          <a:xfrm>
            <a:off x="475860" y="266132"/>
            <a:ext cx="8341568" cy="1506684"/>
          </a:xfrm>
        </p:spPr>
        <p:txBody>
          <a:bodyPr>
            <a:normAutofit fontScale="90000"/>
          </a:bodyPr>
          <a:lstStyle/>
          <a:p>
            <a:pPr>
              <a:lnSpc>
                <a:spcPct val="115000"/>
              </a:lnSpc>
              <a:spcAft>
                <a:spcPts val="1000"/>
              </a:spcAft>
            </a:pPr>
            <a:r>
              <a:rPr lang="cs-CZ" sz="3100" b="1" dirty="0">
                <a:effectLst/>
                <a:latin typeface="Arial" panose="020B0604020202020204" pitchFamily="34" charset="0"/>
                <a:ea typeface="Calibri" panose="020F0502020204030204" pitchFamily="34" charset="0"/>
                <a:cs typeface="Times New Roman" panose="02020603050405020304" pitchFamily="18" charset="0"/>
              </a:rPr>
              <a:t>Tematický okruh č. </a:t>
            </a:r>
            <a:r>
              <a:rPr lang="cs-CZ" sz="3100" b="1" dirty="0">
                <a:effectLst/>
                <a:latin typeface="Calibri" panose="020F0502020204030204" pitchFamily="34" charset="0"/>
                <a:ea typeface="Calibri" panose="020F0502020204030204" pitchFamily="34" charset="0"/>
                <a:cs typeface="Calibri" panose="020F0502020204030204" pitchFamily="34" charset="0"/>
              </a:rPr>
              <a:t>4</a:t>
            </a:r>
            <a:r>
              <a:rPr lang="cs-CZ" sz="3100" b="1" dirty="0">
                <a:latin typeface="Calibri" panose="020F0502020204030204" pitchFamily="34" charset="0"/>
                <a:ea typeface="Calibri" panose="020F0502020204030204" pitchFamily="34" charset="0"/>
                <a:cs typeface="Calibri" panose="020F0502020204030204" pitchFamily="34" charset="0"/>
              </a:rPr>
              <a:t/>
            </a:r>
            <a:br>
              <a:rPr lang="cs-CZ" sz="3100" b="1" dirty="0">
                <a:latin typeface="Calibri" panose="020F0502020204030204" pitchFamily="34" charset="0"/>
                <a:ea typeface="Calibri" panose="020F0502020204030204" pitchFamily="34" charset="0"/>
                <a:cs typeface="Calibri" panose="020F0502020204030204" pitchFamily="34" charset="0"/>
              </a:rPr>
            </a:br>
            <a:r>
              <a:rPr lang="cs-CZ" sz="3100" b="1" dirty="0">
                <a:effectLst/>
                <a:latin typeface="Calibri" panose="020F0502020204030204" pitchFamily="34" charset="0"/>
                <a:ea typeface="Calibri" panose="020F0502020204030204" pitchFamily="34" charset="0"/>
              </a:rPr>
              <a:t>Konference, semináře</a:t>
            </a:r>
            <a:r>
              <a:rPr lang="cs-CZ" dirty="0">
                <a:latin typeface="Calibri" panose="020F0502020204030204" pitchFamily="34" charset="0"/>
                <a:ea typeface="Calibri" panose="020F0502020204030204" pitchFamily="34" charset="0"/>
                <a:cs typeface="Times New Roman" panose="02020603050405020304" pitchFamily="18" charset="0"/>
              </a:rPr>
              <a:t/>
            </a:r>
            <a:br>
              <a:rPr lang="cs-CZ" dirty="0">
                <a:latin typeface="Calibri" panose="020F0502020204030204" pitchFamily="34" charset="0"/>
                <a:ea typeface="Calibri" panose="020F0502020204030204" pitchFamily="34" charset="0"/>
                <a:cs typeface="Times New Roman" panose="02020603050405020304" pitchFamily="18" charset="0"/>
              </a:rPr>
            </a:br>
            <a:r>
              <a:rPr lang="cs-CZ" sz="1800" dirty="0">
                <a:effectLst/>
                <a:latin typeface="Calibri" panose="020F0502020204030204" pitchFamily="34" charset="0"/>
                <a:ea typeface="Calibri" panose="020F0502020204030204" pitchFamily="34" charset="0"/>
                <a:cs typeface="Times New Roman" panose="02020603050405020304" pitchFamily="18" charset="0"/>
              </a:rPr>
              <a:t/>
            </a:r>
            <a:br>
              <a:rPr lang="cs-CZ" sz="18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 xmlns:a16="http://schemas.microsoft.com/office/drawing/2014/main" id="{221DD005-DD73-5340-5E13-FCE5770EFB2F}"/>
              </a:ext>
            </a:extLst>
          </p:cNvPr>
          <p:cNvSpPr>
            <a:spLocks noGrp="1"/>
          </p:cNvSpPr>
          <p:nvPr>
            <p:ph idx="1"/>
          </p:nvPr>
        </p:nvSpPr>
        <p:spPr>
          <a:xfrm>
            <a:off x="621351" y="1968760"/>
            <a:ext cx="8438674" cy="2463281"/>
          </a:xfrm>
        </p:spPr>
        <p:txBody>
          <a:bodyPr>
            <a:normAutofit/>
          </a:bodyPr>
          <a:lstStyle/>
          <a:p>
            <a:pPr>
              <a:lnSpc>
                <a:spcPct val="115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Určeno pro pořadatele akcí realizovaných na území ČR se zapojením zahraničních hostů.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Podpořeny budou projekty určené profesionálním umělcům a odborníkům, zaměřené na rozvoj tvůrčí či odborné činnosti, kompetencí pro profesní praxi a uplatnění v mezinárodním kontextu; akce musí mít výstup pro veřejnost.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pic>
        <p:nvPicPr>
          <p:cNvPr id="4" name="Obrázek 3">
            <a:extLst>
              <a:ext uri="{FF2B5EF4-FFF2-40B4-BE49-F238E27FC236}">
                <a16:creationId xmlns="" xmlns:a16="http://schemas.microsoft.com/office/drawing/2014/main" id="{95A02F98-9A29-7D4C-C6AF-9A1A9338FA34}"/>
              </a:ext>
            </a:extLst>
          </p:cNvPr>
          <p:cNvPicPr>
            <a:picLocks noChangeAspect="1"/>
          </p:cNvPicPr>
          <p:nvPr/>
        </p:nvPicPr>
        <p:blipFill>
          <a:blip r:embed="rId2"/>
          <a:stretch>
            <a:fillRect/>
          </a:stretch>
        </p:blipFill>
        <p:spPr>
          <a:xfrm>
            <a:off x="971788" y="5949617"/>
            <a:ext cx="6389162" cy="908383"/>
          </a:xfrm>
          <a:prstGeom prst="rect">
            <a:avLst/>
          </a:prstGeom>
        </p:spPr>
      </p:pic>
      <p:sp>
        <p:nvSpPr>
          <p:cNvPr id="5" name="Zástupný symbol pro číslo snímku 4"/>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855049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E71D4EC-BE1F-4BB1-A0B8-CADB6C8C5BF4}"/>
              </a:ext>
            </a:extLst>
          </p:cNvPr>
          <p:cNvSpPr>
            <a:spLocks noGrp="1"/>
          </p:cNvSpPr>
          <p:nvPr>
            <p:ph type="title"/>
          </p:nvPr>
        </p:nvSpPr>
        <p:spPr>
          <a:xfrm>
            <a:off x="475860" y="266132"/>
            <a:ext cx="8854752" cy="1506684"/>
          </a:xfrm>
        </p:spPr>
        <p:txBody>
          <a:bodyPr>
            <a:normAutofit fontScale="90000"/>
          </a:bodyPr>
          <a:lstStyle/>
          <a:p>
            <a:pPr>
              <a:lnSpc>
                <a:spcPct val="115000"/>
              </a:lnSpc>
              <a:spcAft>
                <a:spcPts val="1000"/>
              </a:spcAft>
            </a:pPr>
            <a:r>
              <a:rPr lang="cs-CZ" sz="3100" b="1" dirty="0">
                <a:effectLst/>
                <a:latin typeface="Arial" panose="020B0604020202020204" pitchFamily="34" charset="0"/>
                <a:ea typeface="Calibri" panose="020F0502020204030204" pitchFamily="34" charset="0"/>
                <a:cs typeface="Times New Roman" panose="02020603050405020304" pitchFamily="18" charset="0"/>
              </a:rPr>
              <a:t>Tematický okruh č. 5</a:t>
            </a:r>
            <a:r>
              <a:rPr lang="cs-CZ" sz="3100" b="1" dirty="0">
                <a:latin typeface="Calibri" panose="020F0502020204030204" pitchFamily="34" charset="0"/>
                <a:ea typeface="Calibri" panose="020F0502020204030204" pitchFamily="34" charset="0"/>
                <a:cs typeface="Calibri" panose="020F0502020204030204" pitchFamily="34" charset="0"/>
              </a:rPr>
              <a:t/>
            </a:r>
            <a:br>
              <a:rPr lang="cs-CZ" sz="3100" b="1" dirty="0">
                <a:latin typeface="Calibri" panose="020F0502020204030204" pitchFamily="34" charset="0"/>
                <a:ea typeface="Calibri" panose="020F0502020204030204" pitchFamily="34" charset="0"/>
                <a:cs typeface="Calibri" panose="020F0502020204030204" pitchFamily="34" charset="0"/>
              </a:rPr>
            </a:br>
            <a:r>
              <a:rPr lang="cs-CZ" sz="3100" b="1" dirty="0">
                <a:effectLst/>
                <a:latin typeface="Calibri" panose="020F0502020204030204" pitchFamily="34" charset="0"/>
                <a:ea typeface="Calibri" panose="020F0502020204030204" pitchFamily="34" charset="0"/>
              </a:rPr>
              <a:t>Platformy podporující rozvoj kompetencí pracovníků KKS</a:t>
            </a:r>
            <a:r>
              <a:rPr lang="cs-CZ" dirty="0">
                <a:latin typeface="Calibri" panose="020F0502020204030204" pitchFamily="34" charset="0"/>
                <a:ea typeface="Calibri" panose="020F0502020204030204" pitchFamily="34" charset="0"/>
                <a:cs typeface="Times New Roman" panose="02020603050405020304" pitchFamily="18" charset="0"/>
              </a:rPr>
              <a:t/>
            </a:r>
            <a:br>
              <a:rPr lang="cs-CZ" dirty="0">
                <a:latin typeface="Calibri" panose="020F0502020204030204" pitchFamily="34" charset="0"/>
                <a:ea typeface="Calibri" panose="020F0502020204030204" pitchFamily="34" charset="0"/>
                <a:cs typeface="Times New Roman" panose="02020603050405020304" pitchFamily="18" charset="0"/>
              </a:rPr>
            </a:br>
            <a:r>
              <a:rPr lang="cs-CZ" sz="1800" dirty="0">
                <a:effectLst/>
                <a:latin typeface="Calibri" panose="020F0502020204030204" pitchFamily="34" charset="0"/>
                <a:ea typeface="Calibri" panose="020F0502020204030204" pitchFamily="34" charset="0"/>
                <a:cs typeface="Times New Roman" panose="02020603050405020304" pitchFamily="18" charset="0"/>
              </a:rPr>
              <a:t/>
            </a:r>
            <a:br>
              <a:rPr lang="cs-CZ" sz="18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 xmlns:a16="http://schemas.microsoft.com/office/drawing/2014/main" id="{221DD005-DD73-5340-5E13-FCE5770EFB2F}"/>
              </a:ext>
            </a:extLst>
          </p:cNvPr>
          <p:cNvSpPr>
            <a:spLocks noGrp="1"/>
          </p:cNvSpPr>
          <p:nvPr>
            <p:ph idx="1"/>
          </p:nvPr>
        </p:nvSpPr>
        <p:spPr>
          <a:xfrm>
            <a:off x="621351" y="1968760"/>
            <a:ext cx="8438674" cy="2463281"/>
          </a:xfrm>
        </p:spPr>
        <p:txBody>
          <a:bodyPr>
            <a:normAutofit/>
          </a:bodyPr>
          <a:lstStyle/>
          <a:p>
            <a:pPr>
              <a:lnSpc>
                <a:spcPct val="115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Určeno pro realizátory projektů a aktivit zaměřených na síťování, mentoring, uměleckou a odbornou spolupráci se zahraničním přesahem.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Dotace nebudou poskytovány na prezentační aktivity (festivaly, přehlídky) ani na studentské soutěže – na tyto a podobné projekty je možné žádat podporu v tradičních oborových dotačních řízeních MK.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pic>
        <p:nvPicPr>
          <p:cNvPr id="4" name="Obrázek 3">
            <a:extLst>
              <a:ext uri="{FF2B5EF4-FFF2-40B4-BE49-F238E27FC236}">
                <a16:creationId xmlns="" xmlns:a16="http://schemas.microsoft.com/office/drawing/2014/main" id="{95A02F98-9A29-7D4C-C6AF-9A1A9338FA34}"/>
              </a:ext>
            </a:extLst>
          </p:cNvPr>
          <p:cNvPicPr>
            <a:picLocks noChangeAspect="1"/>
          </p:cNvPicPr>
          <p:nvPr/>
        </p:nvPicPr>
        <p:blipFill>
          <a:blip r:embed="rId2"/>
          <a:stretch>
            <a:fillRect/>
          </a:stretch>
        </p:blipFill>
        <p:spPr>
          <a:xfrm>
            <a:off x="971788" y="5949617"/>
            <a:ext cx="6389162" cy="908383"/>
          </a:xfrm>
          <a:prstGeom prst="rect">
            <a:avLst/>
          </a:prstGeom>
        </p:spPr>
      </p:pic>
      <p:sp>
        <p:nvSpPr>
          <p:cNvPr id="5" name="Zástupný symbol pro číslo snímku 4"/>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4859642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E71D4EC-BE1F-4BB1-A0B8-CADB6C8C5BF4}"/>
              </a:ext>
            </a:extLst>
          </p:cNvPr>
          <p:cNvSpPr>
            <a:spLocks noGrp="1"/>
          </p:cNvSpPr>
          <p:nvPr>
            <p:ph type="title"/>
          </p:nvPr>
        </p:nvSpPr>
        <p:spPr>
          <a:xfrm>
            <a:off x="475860" y="266132"/>
            <a:ext cx="8854752" cy="1506684"/>
          </a:xfrm>
        </p:spPr>
        <p:txBody>
          <a:bodyPr>
            <a:normAutofit fontScale="90000"/>
          </a:bodyPr>
          <a:lstStyle/>
          <a:p>
            <a:pPr>
              <a:lnSpc>
                <a:spcPct val="115000"/>
              </a:lnSpc>
              <a:spcAft>
                <a:spcPts val="1000"/>
              </a:spcAft>
            </a:pPr>
            <a:r>
              <a:rPr lang="cs-CZ" sz="3100" b="1" dirty="0">
                <a:effectLst/>
                <a:latin typeface="Arial" panose="020B0604020202020204" pitchFamily="34" charset="0"/>
                <a:ea typeface="Calibri" panose="020F0502020204030204" pitchFamily="34" charset="0"/>
                <a:cs typeface="Times New Roman" panose="02020603050405020304" pitchFamily="18" charset="0"/>
              </a:rPr>
              <a:t>OBECNÉ PODMÍNKY</a:t>
            </a:r>
            <a:r>
              <a:rPr lang="cs-CZ" sz="1800" dirty="0">
                <a:effectLst/>
                <a:latin typeface="Calibri" panose="020F0502020204030204" pitchFamily="34" charset="0"/>
                <a:ea typeface="Calibri" panose="020F0502020204030204" pitchFamily="34" charset="0"/>
                <a:cs typeface="Times New Roman" panose="02020603050405020304" pitchFamily="18" charset="0"/>
              </a:rPr>
              <a:t/>
            </a:r>
            <a:br>
              <a:rPr lang="cs-CZ" sz="1800" dirty="0">
                <a:effectLst/>
                <a:latin typeface="Calibri" panose="020F0502020204030204" pitchFamily="34" charset="0"/>
                <a:ea typeface="Calibri" panose="020F0502020204030204" pitchFamily="34" charset="0"/>
                <a:cs typeface="Times New Roman" panose="02020603050405020304" pitchFamily="18" charset="0"/>
              </a:rPr>
            </a:br>
            <a:r>
              <a:rPr lang="cs-CZ" sz="1800" dirty="0">
                <a:effectLst/>
                <a:latin typeface="Calibri" panose="020F0502020204030204" pitchFamily="34" charset="0"/>
                <a:ea typeface="Calibri" panose="020F0502020204030204" pitchFamily="34" charset="0"/>
                <a:cs typeface="Times New Roman" panose="02020603050405020304" pitchFamily="18" charset="0"/>
              </a:rPr>
              <a:t/>
            </a:r>
            <a:br>
              <a:rPr lang="cs-CZ" sz="18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 xmlns:a16="http://schemas.microsoft.com/office/drawing/2014/main" id="{221DD005-DD73-5340-5E13-FCE5770EFB2F}"/>
              </a:ext>
            </a:extLst>
          </p:cNvPr>
          <p:cNvSpPr>
            <a:spLocks noGrp="1"/>
          </p:cNvSpPr>
          <p:nvPr>
            <p:ph idx="1"/>
          </p:nvPr>
        </p:nvSpPr>
        <p:spPr>
          <a:xfrm>
            <a:off x="621351" y="1968760"/>
            <a:ext cx="8438674" cy="2463281"/>
          </a:xfrm>
        </p:spPr>
        <p:txBody>
          <a:bodyPr>
            <a:normAutofit/>
          </a:bodyPr>
          <a:lstStyle/>
          <a:p>
            <a:pPr>
              <a:lnSpc>
                <a:spcPct val="115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Jeden žadatel může podat maximálně tři projekty.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Nelze podat stejný projekt do této výzvy a současně do jiného dotačního řízení MK. Projekt musí být jasně oddělen od jiných aktivit žadatele financovaných z dalších zdrojů.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pic>
        <p:nvPicPr>
          <p:cNvPr id="4" name="Obrázek 3">
            <a:extLst>
              <a:ext uri="{FF2B5EF4-FFF2-40B4-BE49-F238E27FC236}">
                <a16:creationId xmlns="" xmlns:a16="http://schemas.microsoft.com/office/drawing/2014/main" id="{95A02F98-9A29-7D4C-C6AF-9A1A9338FA34}"/>
              </a:ext>
            </a:extLst>
          </p:cNvPr>
          <p:cNvPicPr>
            <a:picLocks noChangeAspect="1"/>
          </p:cNvPicPr>
          <p:nvPr/>
        </p:nvPicPr>
        <p:blipFill>
          <a:blip r:embed="rId2"/>
          <a:stretch>
            <a:fillRect/>
          </a:stretch>
        </p:blipFill>
        <p:spPr>
          <a:xfrm>
            <a:off x="971788" y="5949617"/>
            <a:ext cx="6389162" cy="908383"/>
          </a:xfrm>
          <a:prstGeom prst="rect">
            <a:avLst/>
          </a:prstGeom>
        </p:spPr>
      </p:pic>
      <p:sp>
        <p:nvSpPr>
          <p:cNvPr id="5" name="Zástupný symbol pro číslo snímku 4"/>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27872105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z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109</TotalTime>
  <Words>884</Words>
  <Application>Microsoft Office PowerPoint</Application>
  <PresentationFormat>Vlastní</PresentationFormat>
  <Paragraphs>142</Paragraphs>
  <Slides>18</Slides>
  <Notes>0</Notes>
  <HiddenSlides>0</HiddenSlides>
  <MMClips>0</MMClips>
  <ScaleCrop>false</ScaleCrop>
  <HeadingPairs>
    <vt:vector size="4" baseType="variant">
      <vt:variant>
        <vt:lpstr>Motiv</vt:lpstr>
      </vt:variant>
      <vt:variant>
        <vt:i4>1</vt:i4>
      </vt:variant>
      <vt:variant>
        <vt:lpstr>Nadpisy snímků</vt:lpstr>
      </vt:variant>
      <vt:variant>
        <vt:i4>18</vt:i4>
      </vt:variant>
    </vt:vector>
  </HeadingPairs>
  <TitlesOfParts>
    <vt:vector size="19" baseType="lpstr">
      <vt:lpstr>Fazeta</vt:lpstr>
      <vt:lpstr>Národní plán obnovy – iniciativa status umělce  Cílem všech dotačních řízení v plánovaných výzvách v rámci iniciativy Status umělce je podpořit rozvoj dovedností a síťování minimálně 2000 jednotlivců (fyzických osob) v kulturním a kreativním sektoru), tj. konečných příjemců podpory. </vt:lpstr>
      <vt:lpstr>Návrh dotační výzvy:  Výzva č. 4 - Rozvoj kompetencí pracovníků KKS: podpora projektů mezinárodní umělecké a odborné spolupráce </vt:lpstr>
      <vt:lpstr>Tematické okruhy </vt:lpstr>
      <vt:lpstr>Tematický okruh č. 1 - Rezidenční pobyty  </vt:lpstr>
      <vt:lpstr>Tematický okruh č. 2  Hostování zahraničních umělců v českých souborech a institucích  </vt:lpstr>
      <vt:lpstr>Tematický okruh č. 3 Tvůrčí dílny, odborné kurzy, workshopy  </vt:lpstr>
      <vt:lpstr>Tematický okruh č. 4 Konference, semináře  </vt:lpstr>
      <vt:lpstr>Tematický okruh č. 5 Platformy podporující rozvoj kompetencí pracovníků KKS  </vt:lpstr>
      <vt:lpstr>OBECNÉ PODMÍNKY  </vt:lpstr>
      <vt:lpstr>Návrh hodnoticích kritérií – k připomínkám  </vt:lpstr>
      <vt:lpstr>Kategorizace opatření v rámci komponenty   </vt:lpstr>
      <vt:lpstr>Výzva č. 5 – NPO – Status umělce, Mobilita II  </vt:lpstr>
      <vt:lpstr>Výzva č. 5 – NPO – Status umělce, Mobilita II  </vt:lpstr>
      <vt:lpstr>Výzva č. 5 – NPO – Status umělce, Mobilita II  </vt:lpstr>
      <vt:lpstr>Výzva č. 5 – NPO – Status umělce, Mobilita II  </vt:lpstr>
      <vt:lpstr>Výzva č. 5 – NPO – Status umělce, Mobilita II  </vt:lpstr>
      <vt:lpstr>Rozvoj kompetencí pracovníků KKS: Studijní pobyty, celoživotní vzdělávání </vt:lpstr>
      <vt:lpstr>Rozvoj kompetencí pracovníků KKS:  Tvůrčí stipendia v oblasti literatury: vytvoření původního literárního díla / překlad literárního díla do českého jazyka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Národní plán obnovy – iniciativa status umělce  Cílem všech dotačních řízení v plánovaných výzvách v rámci iniciativy Status umělce je podpořit rozvoj dovedností a síťování minimálně 2000 jednotlivců (fyzických osob) v kulturním a kreativním sektoru), tj. konečných příjemců podpory.</dc:title>
  <dc:creator>Tereza Sieglova</dc:creator>
  <cp:lastModifiedBy>Zahradníčková Zuzana</cp:lastModifiedBy>
  <cp:revision>8</cp:revision>
  <dcterms:created xsi:type="dcterms:W3CDTF">2022-08-09T11:18:01Z</dcterms:created>
  <dcterms:modified xsi:type="dcterms:W3CDTF">2022-08-12T14:03:48Z</dcterms:modified>
</cp:coreProperties>
</file>