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B0AA-B226-4D6E-A1B2-E248854A2F24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91EF-2EEB-4889-991A-06523F97A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5A24F-8E8F-4718-8F84-65318DEE76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7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5A24F-8E8F-4718-8F84-65318DEE76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54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5A24F-8E8F-4718-8F84-65318DEE76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08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5A24F-8E8F-4718-8F84-65318DEE76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08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68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5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7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448EE5-95CA-4F07-9C6F-70DC78C28B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25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00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8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80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9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76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6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EBB8-5B6D-4472-901E-911AAC37E427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09F1-C792-4DDD-9B7C-9364FA0454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66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21A6B0F6-3E77-4C5B-B62C-CBB012ED2F74}"/>
              </a:ext>
            </a:extLst>
          </p:cNvPr>
          <p:cNvSpPr/>
          <p:nvPr/>
        </p:nvSpPr>
        <p:spPr>
          <a:xfrm>
            <a:off x="-182" y="836712"/>
            <a:ext cx="9144000" cy="468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4E0A52A3-197E-40FE-B568-DA8384F564FA}"/>
              </a:ext>
            </a:extLst>
          </p:cNvPr>
          <p:cNvSpPr/>
          <p:nvPr/>
        </p:nvSpPr>
        <p:spPr>
          <a:xfrm>
            <a:off x="143508" y="947057"/>
            <a:ext cx="7020780" cy="4320479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>
                <a:lumMod val="6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500" b="1" kern="0" dirty="0" smtClean="0">
                <a:solidFill>
                  <a:prstClr val="black"/>
                </a:solidFill>
              </a:rPr>
              <a:t>Veřejná konzultace </a:t>
            </a:r>
          </a:p>
          <a:p>
            <a:pPr algn="ctr"/>
            <a:endParaRPr lang="cs-CZ" sz="2500" b="1" kern="0" dirty="0" smtClean="0">
              <a:solidFill>
                <a:prstClr val="black"/>
              </a:solidFill>
            </a:endParaRPr>
          </a:p>
          <a:p>
            <a:pPr algn="ctr"/>
            <a:r>
              <a:rPr lang="cs-CZ" sz="2500" b="1" kern="0" dirty="0" smtClean="0">
                <a:solidFill>
                  <a:prstClr val="black"/>
                </a:solidFill>
              </a:rPr>
              <a:t>Národní </a:t>
            </a:r>
            <a:r>
              <a:rPr lang="cs-CZ" sz="2500" b="1" kern="0" dirty="0">
                <a:solidFill>
                  <a:prstClr val="black"/>
                </a:solidFill>
              </a:rPr>
              <a:t>plán obnovy (NPO) </a:t>
            </a:r>
            <a:br>
              <a:rPr lang="cs-CZ" sz="2500" b="1" kern="0" dirty="0">
                <a:solidFill>
                  <a:prstClr val="black"/>
                </a:solidFill>
              </a:rPr>
            </a:br>
            <a:endParaRPr lang="cs-CZ" sz="2500" b="1" kern="0" dirty="0" smtClean="0">
              <a:solidFill>
                <a:prstClr val="black"/>
              </a:solidFill>
            </a:endParaRPr>
          </a:p>
          <a:p>
            <a:pPr lvl="0" algn="ctr"/>
            <a:r>
              <a:rPr lang="cs-CZ" b="1" kern="0" dirty="0">
                <a:solidFill>
                  <a:prstClr val="black"/>
                </a:solidFill>
              </a:rPr>
              <a:t>(Odbor mezinárodních vztahů a Odbor umění, knihoven a kreativních </a:t>
            </a:r>
            <a:r>
              <a:rPr lang="cs-CZ" b="1" kern="0" dirty="0" smtClean="0">
                <a:solidFill>
                  <a:prstClr val="black"/>
                </a:solidFill>
              </a:rPr>
              <a:t>odvětví)</a:t>
            </a:r>
          </a:p>
          <a:p>
            <a:pPr lvl="0" algn="ctr"/>
            <a:endParaRPr lang="cs-CZ" sz="2500" b="1" kern="0" dirty="0" smtClean="0">
              <a:solidFill>
                <a:prstClr val="black"/>
              </a:solidFill>
            </a:endParaRPr>
          </a:p>
          <a:p>
            <a:pPr lvl="0" algn="ctr"/>
            <a:endParaRPr lang="cs-CZ" b="1" kern="0" dirty="0" smtClean="0">
              <a:solidFill>
                <a:prstClr val="black"/>
              </a:solidFill>
            </a:endParaRPr>
          </a:p>
          <a:p>
            <a:pPr lvl="0" algn="ctr"/>
            <a:r>
              <a:rPr lang="cs-CZ" b="1" kern="0" dirty="0" smtClean="0">
                <a:solidFill>
                  <a:prstClr val="black"/>
                </a:solidFill>
              </a:rPr>
              <a:t>Online, pořizuje se záznam.</a:t>
            </a:r>
          </a:p>
          <a:p>
            <a:pPr lvl="0" algn="ctr"/>
            <a:endParaRPr lang="cs-CZ" sz="2500" b="1" kern="0" dirty="0" smtClean="0">
              <a:solidFill>
                <a:prstClr val="black"/>
              </a:solidFill>
            </a:endParaRPr>
          </a:p>
          <a:p>
            <a:pPr lvl="0" algn="ctr"/>
            <a:r>
              <a:rPr lang="cs-CZ" sz="2500" b="1" kern="0" dirty="0" smtClean="0">
                <a:solidFill>
                  <a:prstClr val="black"/>
                </a:solidFill>
              </a:rPr>
              <a:t>23. 6. 2022 od 14 hod.</a:t>
            </a:r>
            <a:endParaRPr lang="cs-CZ" sz="2500" kern="0" dirty="0">
              <a:solidFill>
                <a:prstClr val="black"/>
              </a:solidFill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A18A8F7C-A124-4267-9DB4-DE335650C8A8}"/>
              </a:ext>
            </a:extLst>
          </p:cNvPr>
          <p:cNvGrpSpPr>
            <a:grpSpLocks noChangeAspect="1"/>
          </p:cNvGrpSpPr>
          <p:nvPr/>
        </p:nvGrpSpPr>
        <p:grpSpPr>
          <a:xfrm>
            <a:off x="3853787" y="5773016"/>
            <a:ext cx="3733735" cy="707186"/>
            <a:chOff x="5556007" y="6006048"/>
            <a:chExt cx="3169338" cy="450215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93BA2F25-52CA-4113-8CEC-51F0AA78E15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07" y="6006048"/>
              <a:ext cx="1079500" cy="450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ázek 1" descr="bar">
              <a:extLst>
                <a:ext uri="{FF2B5EF4-FFF2-40B4-BE49-F238E27FC236}">
                  <a16:creationId xmlns:a16="http://schemas.microsoft.com/office/drawing/2014/main" xmlns="" id="{F0D01106-1176-4AB0-9BA0-FC2B431C77E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555" y="6024798"/>
              <a:ext cx="1367790" cy="419735"/>
            </a:xfrm>
            <a:prstGeom prst="rect">
              <a:avLst/>
            </a:prstGeom>
            <a:noFill/>
          </p:spPr>
        </p:pic>
      </p:grpSp>
      <p:sp>
        <p:nvSpPr>
          <p:cNvPr id="18" name="Částečný kruh 17">
            <a:extLst>
              <a:ext uri="{FF2B5EF4-FFF2-40B4-BE49-F238E27FC236}">
                <a16:creationId xmlns:a16="http://schemas.microsoft.com/office/drawing/2014/main" xmlns="" id="{3B3E57C5-B256-4C0E-8F8C-482EB2B40748}"/>
              </a:ext>
            </a:extLst>
          </p:cNvPr>
          <p:cNvSpPr/>
          <p:nvPr/>
        </p:nvSpPr>
        <p:spPr>
          <a:xfrm>
            <a:off x="7056277" y="404664"/>
            <a:ext cx="2099378" cy="5400600"/>
          </a:xfrm>
          <a:custGeom>
            <a:avLst/>
            <a:gdLst>
              <a:gd name="connsiteX0" fmla="*/ 2664296 w 2664296"/>
              <a:gd name="connsiteY0" fmla="*/ 1304055 h 2608109"/>
              <a:gd name="connsiteX1" fmla="*/ 1332148 w 2664296"/>
              <a:gd name="connsiteY1" fmla="*/ 2608110 h 2608109"/>
              <a:gd name="connsiteX2" fmla="*/ 0 w 2664296"/>
              <a:gd name="connsiteY2" fmla="*/ 1304055 h 2608109"/>
              <a:gd name="connsiteX3" fmla="*/ 1332148 w 2664296"/>
              <a:gd name="connsiteY3" fmla="*/ 0 h 2608109"/>
              <a:gd name="connsiteX4" fmla="*/ 1332148 w 2664296"/>
              <a:gd name="connsiteY4" fmla="*/ 1304055 h 2608109"/>
              <a:gd name="connsiteX5" fmla="*/ 2664296 w 2664296"/>
              <a:gd name="connsiteY5" fmla="*/ 1304055 h 2608109"/>
              <a:gd name="connsiteX0" fmla="*/ 1332148 w 1332148"/>
              <a:gd name="connsiteY0" fmla="*/ 1304055 h 2608110"/>
              <a:gd name="connsiteX1" fmla="*/ 1332148 w 1332148"/>
              <a:gd name="connsiteY1" fmla="*/ 2608110 h 2608110"/>
              <a:gd name="connsiteX2" fmla="*/ 0 w 1332148"/>
              <a:gd name="connsiteY2" fmla="*/ 1304055 h 2608110"/>
              <a:gd name="connsiteX3" fmla="*/ 1332148 w 1332148"/>
              <a:gd name="connsiteY3" fmla="*/ 0 h 2608110"/>
              <a:gd name="connsiteX4" fmla="*/ 1332148 w 1332148"/>
              <a:gd name="connsiteY4" fmla="*/ 1304055 h 260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148" h="2608110">
                <a:moveTo>
                  <a:pt x="1332148" y="1304055"/>
                </a:moveTo>
                <a:lnTo>
                  <a:pt x="1332148" y="2608110"/>
                </a:lnTo>
                <a:cubicBezTo>
                  <a:pt x="596423" y="2608110"/>
                  <a:pt x="0" y="2024265"/>
                  <a:pt x="0" y="1304055"/>
                </a:cubicBezTo>
                <a:cubicBezTo>
                  <a:pt x="0" y="583845"/>
                  <a:pt x="596423" y="0"/>
                  <a:pt x="1332148" y="0"/>
                </a:cubicBezTo>
                <a:lnTo>
                  <a:pt x="1332148" y="1304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6D367EC6-7A32-4973-8DB6-537F91E1BE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67"/>
          <a:stretch/>
        </p:blipFill>
        <p:spPr>
          <a:xfrm>
            <a:off x="7710964" y="1240560"/>
            <a:ext cx="1451546" cy="37006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50130"/>
            <a:ext cx="2268252" cy="9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04156" y="404664"/>
            <a:ext cx="711028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cs-CZ" sz="2000" b="1" dirty="0">
                <a:solidFill>
                  <a:prstClr val="black"/>
                </a:solidFill>
              </a:rPr>
              <a:t>Komponenta 	4.5</a:t>
            </a:r>
          </a:p>
          <a:p>
            <a:pPr lvl="0">
              <a:defRPr/>
            </a:pPr>
            <a:r>
              <a:rPr lang="cs-CZ" sz="2000" b="1" dirty="0">
                <a:solidFill>
                  <a:prstClr val="black"/>
                </a:solidFill>
              </a:rPr>
              <a:t>Iniciativa Status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umělce: sběr podkladů pro legislativní opatření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(garant: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OUKKO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1404156" y="1268760"/>
            <a:ext cx="6840252" cy="48276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>
              <a:solidFill>
                <a:prstClr val="black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Výzva:</a:t>
            </a:r>
            <a:r>
              <a:rPr kumimoji="0" lang="cs-CZ" sz="1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Podpora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výzkumných projektů k problematice status umělce a internacionalizace </a:t>
            </a:r>
            <a:endParaRPr kumimoji="0" lang="cs-CZ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500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cs-CZ" sz="1600" dirty="0"/>
              <a:t>Cílem výzvy je podpořit výzkumnou, rešeršní, analytickou činnost, jejíž výstupy by mohly být využity pro tvorbu strategických a legislativních materiálů Ministerstva kultury. Podpořeny budou zejména projekty zabývající se problematikou statusu umělce, dále projekty, jejichž předmětem bude evaluace dotačních programů MK z hlediska možností podpory fyzických osob a internacionalizace.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15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projektů – rok </a:t>
            </a:r>
            <a:r>
              <a:rPr lang="cs-CZ" sz="15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cs-CZ" sz="15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15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5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(mimo SPO)</a:t>
            </a:r>
            <a:endParaRPr lang="cs-CZ" sz="15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15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 žádostí – září – říjen </a:t>
            </a:r>
            <a:r>
              <a:rPr lang="cs-CZ" sz="15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příjem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žádostí přes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Jednotný dotační portál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MF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(JDP MF) od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6. 6. do 8. 7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 2022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1500" dirty="0" smtClean="0">
                <a:solidFill>
                  <a:prstClr val="black"/>
                </a:solidFill>
                <a:latin typeface="Arial"/>
              </a:rPr>
              <a:t>alokace – 5 mil. Kč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vyhodnocení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do 31. 8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 2022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6310203"/>
            <a:ext cx="809625" cy="45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" descr="ba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7" y="6310203"/>
            <a:ext cx="1025843" cy="419735"/>
          </a:xfrm>
          <a:prstGeom prst="rect">
            <a:avLst/>
          </a:prstGeom>
          <a:noFill/>
        </p:spPr>
      </p:pic>
      <p:sp>
        <p:nvSpPr>
          <p:cNvPr id="3" name="Vývojový diagram: děrná páska 2"/>
          <p:cNvSpPr/>
          <p:nvPr/>
        </p:nvSpPr>
        <p:spPr>
          <a:xfrm rot="21276063">
            <a:off x="-14002" y="6020176"/>
            <a:ext cx="9186150" cy="88447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9874 h 18874"/>
              <a:gd name="connsiteX1" fmla="*/ 2508 w 10000"/>
              <a:gd name="connsiteY1" fmla="*/ 0 h 18874"/>
              <a:gd name="connsiteX2" fmla="*/ 5000 w 10000"/>
              <a:gd name="connsiteY2" fmla="*/ 9874 h 18874"/>
              <a:gd name="connsiteX3" fmla="*/ 7500 w 10000"/>
              <a:gd name="connsiteY3" fmla="*/ 8874 h 18874"/>
              <a:gd name="connsiteX4" fmla="*/ 10000 w 10000"/>
              <a:gd name="connsiteY4" fmla="*/ 9874 h 18874"/>
              <a:gd name="connsiteX5" fmla="*/ 10000 w 10000"/>
              <a:gd name="connsiteY5" fmla="*/ 17874 h 18874"/>
              <a:gd name="connsiteX6" fmla="*/ 7500 w 10000"/>
              <a:gd name="connsiteY6" fmla="*/ 16874 h 18874"/>
              <a:gd name="connsiteX7" fmla="*/ 5000 w 10000"/>
              <a:gd name="connsiteY7" fmla="*/ 17874 h 18874"/>
              <a:gd name="connsiteX8" fmla="*/ 2500 w 10000"/>
              <a:gd name="connsiteY8" fmla="*/ 18874 h 18874"/>
              <a:gd name="connsiteX9" fmla="*/ 0 w 10000"/>
              <a:gd name="connsiteY9" fmla="*/ 17874 h 18874"/>
              <a:gd name="connsiteX10" fmla="*/ 0 w 10000"/>
              <a:gd name="connsiteY10" fmla="*/ 9874 h 18874"/>
              <a:gd name="connsiteX0" fmla="*/ 0 w 10000"/>
              <a:gd name="connsiteY0" fmla="*/ 9874 h 18353"/>
              <a:gd name="connsiteX1" fmla="*/ 2508 w 10000"/>
              <a:gd name="connsiteY1" fmla="*/ 0 h 18353"/>
              <a:gd name="connsiteX2" fmla="*/ 5000 w 10000"/>
              <a:gd name="connsiteY2" fmla="*/ 9874 h 18353"/>
              <a:gd name="connsiteX3" fmla="*/ 7500 w 10000"/>
              <a:gd name="connsiteY3" fmla="*/ 8874 h 18353"/>
              <a:gd name="connsiteX4" fmla="*/ 10000 w 10000"/>
              <a:gd name="connsiteY4" fmla="*/ 9874 h 18353"/>
              <a:gd name="connsiteX5" fmla="*/ 10000 w 10000"/>
              <a:gd name="connsiteY5" fmla="*/ 17874 h 18353"/>
              <a:gd name="connsiteX6" fmla="*/ 7500 w 10000"/>
              <a:gd name="connsiteY6" fmla="*/ 16874 h 18353"/>
              <a:gd name="connsiteX7" fmla="*/ 5000 w 10000"/>
              <a:gd name="connsiteY7" fmla="*/ 17874 h 18353"/>
              <a:gd name="connsiteX8" fmla="*/ 2497 w 10000"/>
              <a:gd name="connsiteY8" fmla="*/ 7871 h 18353"/>
              <a:gd name="connsiteX9" fmla="*/ 0 w 10000"/>
              <a:gd name="connsiteY9" fmla="*/ 17874 h 18353"/>
              <a:gd name="connsiteX10" fmla="*/ 0 w 10000"/>
              <a:gd name="connsiteY10" fmla="*/ 9874 h 18353"/>
              <a:gd name="connsiteX0" fmla="*/ 0 w 10000"/>
              <a:gd name="connsiteY0" fmla="*/ 9874 h 64678"/>
              <a:gd name="connsiteX1" fmla="*/ 2508 w 10000"/>
              <a:gd name="connsiteY1" fmla="*/ 0 h 64678"/>
              <a:gd name="connsiteX2" fmla="*/ 5000 w 10000"/>
              <a:gd name="connsiteY2" fmla="*/ 9874 h 64678"/>
              <a:gd name="connsiteX3" fmla="*/ 7500 w 10000"/>
              <a:gd name="connsiteY3" fmla="*/ 8874 h 64678"/>
              <a:gd name="connsiteX4" fmla="*/ 10000 w 10000"/>
              <a:gd name="connsiteY4" fmla="*/ 9874 h 64678"/>
              <a:gd name="connsiteX5" fmla="*/ 9898 w 10000"/>
              <a:gd name="connsiteY5" fmla="*/ 64678 h 64678"/>
              <a:gd name="connsiteX6" fmla="*/ 7500 w 10000"/>
              <a:gd name="connsiteY6" fmla="*/ 16874 h 64678"/>
              <a:gd name="connsiteX7" fmla="*/ 5000 w 10000"/>
              <a:gd name="connsiteY7" fmla="*/ 17874 h 64678"/>
              <a:gd name="connsiteX8" fmla="*/ 2497 w 10000"/>
              <a:gd name="connsiteY8" fmla="*/ 7871 h 64678"/>
              <a:gd name="connsiteX9" fmla="*/ 0 w 10000"/>
              <a:gd name="connsiteY9" fmla="*/ 17874 h 64678"/>
              <a:gd name="connsiteX10" fmla="*/ 0 w 10000"/>
              <a:gd name="connsiteY10" fmla="*/ 9874 h 64678"/>
              <a:gd name="connsiteX0" fmla="*/ 0 w 9912"/>
              <a:gd name="connsiteY0" fmla="*/ 9874 h 64678"/>
              <a:gd name="connsiteX1" fmla="*/ 2508 w 9912"/>
              <a:gd name="connsiteY1" fmla="*/ 0 h 64678"/>
              <a:gd name="connsiteX2" fmla="*/ 5000 w 9912"/>
              <a:gd name="connsiteY2" fmla="*/ 9874 h 64678"/>
              <a:gd name="connsiteX3" fmla="*/ 7500 w 9912"/>
              <a:gd name="connsiteY3" fmla="*/ 8874 h 64678"/>
              <a:gd name="connsiteX4" fmla="*/ 9912 w 9912"/>
              <a:gd name="connsiteY4" fmla="*/ 23927 h 64678"/>
              <a:gd name="connsiteX5" fmla="*/ 9898 w 9912"/>
              <a:gd name="connsiteY5" fmla="*/ 64678 h 64678"/>
              <a:gd name="connsiteX6" fmla="*/ 7500 w 9912"/>
              <a:gd name="connsiteY6" fmla="*/ 16874 h 64678"/>
              <a:gd name="connsiteX7" fmla="*/ 5000 w 9912"/>
              <a:gd name="connsiteY7" fmla="*/ 17874 h 64678"/>
              <a:gd name="connsiteX8" fmla="*/ 2497 w 9912"/>
              <a:gd name="connsiteY8" fmla="*/ 7871 h 64678"/>
              <a:gd name="connsiteX9" fmla="*/ 0 w 9912"/>
              <a:gd name="connsiteY9" fmla="*/ 17874 h 64678"/>
              <a:gd name="connsiteX10" fmla="*/ 0 w 9912"/>
              <a:gd name="connsiteY10" fmla="*/ 9874 h 64678"/>
              <a:gd name="connsiteX0" fmla="*/ 0 w 10044"/>
              <a:gd name="connsiteY0" fmla="*/ 1527 h 10000"/>
              <a:gd name="connsiteX1" fmla="*/ 2530 w 10044"/>
              <a:gd name="connsiteY1" fmla="*/ 0 h 10000"/>
              <a:gd name="connsiteX2" fmla="*/ 5044 w 10044"/>
              <a:gd name="connsiteY2" fmla="*/ 1527 h 10000"/>
              <a:gd name="connsiteX3" fmla="*/ 7567 w 10044"/>
              <a:gd name="connsiteY3" fmla="*/ 1372 h 10000"/>
              <a:gd name="connsiteX4" fmla="*/ 10044 w 10044"/>
              <a:gd name="connsiteY4" fmla="*/ 3778 h 10000"/>
              <a:gd name="connsiteX5" fmla="*/ 9986 w 10044"/>
              <a:gd name="connsiteY5" fmla="*/ 10000 h 10000"/>
              <a:gd name="connsiteX6" fmla="*/ 7567 w 10044"/>
              <a:gd name="connsiteY6" fmla="*/ 2609 h 10000"/>
              <a:gd name="connsiteX7" fmla="*/ 5044 w 10044"/>
              <a:gd name="connsiteY7" fmla="*/ 2764 h 10000"/>
              <a:gd name="connsiteX8" fmla="*/ 2519 w 10044"/>
              <a:gd name="connsiteY8" fmla="*/ 1217 h 10000"/>
              <a:gd name="connsiteX9" fmla="*/ 0 w 10044"/>
              <a:gd name="connsiteY9" fmla="*/ 2764 h 10000"/>
              <a:gd name="connsiteX10" fmla="*/ 0 w 10044"/>
              <a:gd name="connsiteY10" fmla="*/ 1527 h 10000"/>
              <a:gd name="connsiteX0" fmla="*/ 0 w 10016"/>
              <a:gd name="connsiteY0" fmla="*/ 1527 h 10000"/>
              <a:gd name="connsiteX1" fmla="*/ 2530 w 10016"/>
              <a:gd name="connsiteY1" fmla="*/ 0 h 10000"/>
              <a:gd name="connsiteX2" fmla="*/ 5044 w 10016"/>
              <a:gd name="connsiteY2" fmla="*/ 1527 h 10000"/>
              <a:gd name="connsiteX3" fmla="*/ 7567 w 10016"/>
              <a:gd name="connsiteY3" fmla="*/ 1372 h 10000"/>
              <a:gd name="connsiteX4" fmla="*/ 10016 w 10016"/>
              <a:gd name="connsiteY4" fmla="*/ 4616 h 10000"/>
              <a:gd name="connsiteX5" fmla="*/ 9986 w 10016"/>
              <a:gd name="connsiteY5" fmla="*/ 10000 h 10000"/>
              <a:gd name="connsiteX6" fmla="*/ 7567 w 10016"/>
              <a:gd name="connsiteY6" fmla="*/ 2609 h 10000"/>
              <a:gd name="connsiteX7" fmla="*/ 5044 w 10016"/>
              <a:gd name="connsiteY7" fmla="*/ 2764 h 10000"/>
              <a:gd name="connsiteX8" fmla="*/ 2519 w 10016"/>
              <a:gd name="connsiteY8" fmla="*/ 1217 h 10000"/>
              <a:gd name="connsiteX9" fmla="*/ 0 w 10016"/>
              <a:gd name="connsiteY9" fmla="*/ 2764 h 10000"/>
              <a:gd name="connsiteX10" fmla="*/ 0 w 10016"/>
              <a:gd name="connsiteY10" fmla="*/ 1527 h 10000"/>
              <a:gd name="connsiteX0" fmla="*/ 50 w 10016"/>
              <a:gd name="connsiteY0" fmla="*/ 0 h 10750"/>
              <a:gd name="connsiteX1" fmla="*/ 2530 w 10016"/>
              <a:gd name="connsiteY1" fmla="*/ 750 h 10750"/>
              <a:gd name="connsiteX2" fmla="*/ 5044 w 10016"/>
              <a:gd name="connsiteY2" fmla="*/ 2277 h 10750"/>
              <a:gd name="connsiteX3" fmla="*/ 7567 w 10016"/>
              <a:gd name="connsiteY3" fmla="*/ 2122 h 10750"/>
              <a:gd name="connsiteX4" fmla="*/ 10016 w 10016"/>
              <a:gd name="connsiteY4" fmla="*/ 5366 h 10750"/>
              <a:gd name="connsiteX5" fmla="*/ 9986 w 10016"/>
              <a:gd name="connsiteY5" fmla="*/ 10750 h 10750"/>
              <a:gd name="connsiteX6" fmla="*/ 7567 w 10016"/>
              <a:gd name="connsiteY6" fmla="*/ 3359 h 10750"/>
              <a:gd name="connsiteX7" fmla="*/ 5044 w 10016"/>
              <a:gd name="connsiteY7" fmla="*/ 3514 h 10750"/>
              <a:gd name="connsiteX8" fmla="*/ 2519 w 10016"/>
              <a:gd name="connsiteY8" fmla="*/ 1967 h 10750"/>
              <a:gd name="connsiteX9" fmla="*/ 0 w 10016"/>
              <a:gd name="connsiteY9" fmla="*/ 3514 h 10750"/>
              <a:gd name="connsiteX10" fmla="*/ 50 w 10016"/>
              <a:gd name="connsiteY10" fmla="*/ 0 h 10750"/>
              <a:gd name="connsiteX0" fmla="*/ 40 w 10006"/>
              <a:gd name="connsiteY0" fmla="*/ 0 h 10750"/>
              <a:gd name="connsiteX1" fmla="*/ 2520 w 10006"/>
              <a:gd name="connsiteY1" fmla="*/ 750 h 10750"/>
              <a:gd name="connsiteX2" fmla="*/ 5034 w 10006"/>
              <a:gd name="connsiteY2" fmla="*/ 2277 h 10750"/>
              <a:gd name="connsiteX3" fmla="*/ 7557 w 10006"/>
              <a:gd name="connsiteY3" fmla="*/ 2122 h 10750"/>
              <a:gd name="connsiteX4" fmla="*/ 10006 w 10006"/>
              <a:gd name="connsiteY4" fmla="*/ 5366 h 10750"/>
              <a:gd name="connsiteX5" fmla="*/ 9976 w 10006"/>
              <a:gd name="connsiteY5" fmla="*/ 10750 h 10750"/>
              <a:gd name="connsiteX6" fmla="*/ 7557 w 10006"/>
              <a:gd name="connsiteY6" fmla="*/ 3359 h 10750"/>
              <a:gd name="connsiteX7" fmla="*/ 5034 w 10006"/>
              <a:gd name="connsiteY7" fmla="*/ 3514 h 10750"/>
              <a:gd name="connsiteX8" fmla="*/ 2509 w 10006"/>
              <a:gd name="connsiteY8" fmla="*/ 1967 h 10750"/>
              <a:gd name="connsiteX9" fmla="*/ 0 w 10006"/>
              <a:gd name="connsiteY9" fmla="*/ 4715 h 10750"/>
              <a:gd name="connsiteX10" fmla="*/ 40 w 10006"/>
              <a:gd name="connsiteY10" fmla="*/ 0 h 10750"/>
              <a:gd name="connsiteX0" fmla="*/ 4 w 10010"/>
              <a:gd name="connsiteY0" fmla="*/ 0 h 10526"/>
              <a:gd name="connsiteX1" fmla="*/ 2524 w 10010"/>
              <a:gd name="connsiteY1" fmla="*/ 526 h 10526"/>
              <a:gd name="connsiteX2" fmla="*/ 5038 w 10010"/>
              <a:gd name="connsiteY2" fmla="*/ 2053 h 10526"/>
              <a:gd name="connsiteX3" fmla="*/ 7561 w 10010"/>
              <a:gd name="connsiteY3" fmla="*/ 1898 h 10526"/>
              <a:gd name="connsiteX4" fmla="*/ 10010 w 10010"/>
              <a:gd name="connsiteY4" fmla="*/ 5142 h 10526"/>
              <a:gd name="connsiteX5" fmla="*/ 9980 w 10010"/>
              <a:gd name="connsiteY5" fmla="*/ 10526 h 10526"/>
              <a:gd name="connsiteX6" fmla="*/ 7561 w 10010"/>
              <a:gd name="connsiteY6" fmla="*/ 3135 h 10526"/>
              <a:gd name="connsiteX7" fmla="*/ 5038 w 10010"/>
              <a:gd name="connsiteY7" fmla="*/ 3290 h 10526"/>
              <a:gd name="connsiteX8" fmla="*/ 2513 w 10010"/>
              <a:gd name="connsiteY8" fmla="*/ 1743 h 10526"/>
              <a:gd name="connsiteX9" fmla="*/ 4 w 10010"/>
              <a:gd name="connsiteY9" fmla="*/ 4491 h 10526"/>
              <a:gd name="connsiteX10" fmla="*/ 4 w 10010"/>
              <a:gd name="connsiteY10" fmla="*/ 0 h 10526"/>
              <a:gd name="connsiteX0" fmla="*/ 41 w 10047"/>
              <a:gd name="connsiteY0" fmla="*/ 0 h 10526"/>
              <a:gd name="connsiteX1" fmla="*/ 2561 w 10047"/>
              <a:gd name="connsiteY1" fmla="*/ 526 h 10526"/>
              <a:gd name="connsiteX2" fmla="*/ 5075 w 10047"/>
              <a:gd name="connsiteY2" fmla="*/ 2053 h 10526"/>
              <a:gd name="connsiteX3" fmla="*/ 7598 w 10047"/>
              <a:gd name="connsiteY3" fmla="*/ 1898 h 10526"/>
              <a:gd name="connsiteX4" fmla="*/ 10047 w 10047"/>
              <a:gd name="connsiteY4" fmla="*/ 5142 h 10526"/>
              <a:gd name="connsiteX5" fmla="*/ 10017 w 10047"/>
              <a:gd name="connsiteY5" fmla="*/ 10526 h 10526"/>
              <a:gd name="connsiteX6" fmla="*/ 7598 w 10047"/>
              <a:gd name="connsiteY6" fmla="*/ 3135 h 10526"/>
              <a:gd name="connsiteX7" fmla="*/ 5075 w 10047"/>
              <a:gd name="connsiteY7" fmla="*/ 3290 h 10526"/>
              <a:gd name="connsiteX8" fmla="*/ 2550 w 10047"/>
              <a:gd name="connsiteY8" fmla="*/ 1743 h 10526"/>
              <a:gd name="connsiteX9" fmla="*/ 0 w 10047"/>
              <a:gd name="connsiteY9" fmla="*/ 4862 h 10526"/>
              <a:gd name="connsiteX10" fmla="*/ 41 w 10047"/>
              <a:gd name="connsiteY10" fmla="*/ 0 h 10526"/>
              <a:gd name="connsiteX0" fmla="*/ 6 w 10012"/>
              <a:gd name="connsiteY0" fmla="*/ 0 h 10526"/>
              <a:gd name="connsiteX1" fmla="*/ 2526 w 10012"/>
              <a:gd name="connsiteY1" fmla="*/ 526 h 10526"/>
              <a:gd name="connsiteX2" fmla="*/ 5040 w 10012"/>
              <a:gd name="connsiteY2" fmla="*/ 2053 h 10526"/>
              <a:gd name="connsiteX3" fmla="*/ 7563 w 10012"/>
              <a:gd name="connsiteY3" fmla="*/ 1898 h 10526"/>
              <a:gd name="connsiteX4" fmla="*/ 10012 w 10012"/>
              <a:gd name="connsiteY4" fmla="*/ 5142 h 10526"/>
              <a:gd name="connsiteX5" fmla="*/ 9982 w 10012"/>
              <a:gd name="connsiteY5" fmla="*/ 10526 h 10526"/>
              <a:gd name="connsiteX6" fmla="*/ 7563 w 10012"/>
              <a:gd name="connsiteY6" fmla="*/ 3135 h 10526"/>
              <a:gd name="connsiteX7" fmla="*/ 5040 w 10012"/>
              <a:gd name="connsiteY7" fmla="*/ 3290 h 10526"/>
              <a:gd name="connsiteX8" fmla="*/ 2515 w 10012"/>
              <a:gd name="connsiteY8" fmla="*/ 1743 h 10526"/>
              <a:gd name="connsiteX9" fmla="*/ 2 w 10012"/>
              <a:gd name="connsiteY9" fmla="*/ 4486 h 10526"/>
              <a:gd name="connsiteX10" fmla="*/ 6 w 10012"/>
              <a:gd name="connsiteY10" fmla="*/ 0 h 10526"/>
              <a:gd name="connsiteX0" fmla="*/ 33 w 10010"/>
              <a:gd name="connsiteY0" fmla="*/ 0 h 10584"/>
              <a:gd name="connsiteX1" fmla="*/ 2524 w 10010"/>
              <a:gd name="connsiteY1" fmla="*/ 584 h 10584"/>
              <a:gd name="connsiteX2" fmla="*/ 5038 w 10010"/>
              <a:gd name="connsiteY2" fmla="*/ 2111 h 10584"/>
              <a:gd name="connsiteX3" fmla="*/ 7561 w 10010"/>
              <a:gd name="connsiteY3" fmla="*/ 1956 h 10584"/>
              <a:gd name="connsiteX4" fmla="*/ 10010 w 10010"/>
              <a:gd name="connsiteY4" fmla="*/ 5200 h 10584"/>
              <a:gd name="connsiteX5" fmla="*/ 9980 w 10010"/>
              <a:gd name="connsiteY5" fmla="*/ 10584 h 10584"/>
              <a:gd name="connsiteX6" fmla="*/ 7561 w 10010"/>
              <a:gd name="connsiteY6" fmla="*/ 3193 h 10584"/>
              <a:gd name="connsiteX7" fmla="*/ 5038 w 10010"/>
              <a:gd name="connsiteY7" fmla="*/ 3348 h 10584"/>
              <a:gd name="connsiteX8" fmla="*/ 2513 w 10010"/>
              <a:gd name="connsiteY8" fmla="*/ 1801 h 10584"/>
              <a:gd name="connsiteX9" fmla="*/ 0 w 10010"/>
              <a:gd name="connsiteY9" fmla="*/ 4544 h 10584"/>
              <a:gd name="connsiteX10" fmla="*/ 33 w 10010"/>
              <a:gd name="connsiteY10" fmla="*/ 0 h 10584"/>
              <a:gd name="connsiteX0" fmla="*/ 24 w 10010"/>
              <a:gd name="connsiteY0" fmla="*/ 0 h 10600"/>
              <a:gd name="connsiteX1" fmla="*/ 2524 w 10010"/>
              <a:gd name="connsiteY1" fmla="*/ 600 h 10600"/>
              <a:gd name="connsiteX2" fmla="*/ 5038 w 10010"/>
              <a:gd name="connsiteY2" fmla="*/ 2127 h 10600"/>
              <a:gd name="connsiteX3" fmla="*/ 7561 w 10010"/>
              <a:gd name="connsiteY3" fmla="*/ 1972 h 10600"/>
              <a:gd name="connsiteX4" fmla="*/ 10010 w 10010"/>
              <a:gd name="connsiteY4" fmla="*/ 5216 h 10600"/>
              <a:gd name="connsiteX5" fmla="*/ 9980 w 10010"/>
              <a:gd name="connsiteY5" fmla="*/ 10600 h 10600"/>
              <a:gd name="connsiteX6" fmla="*/ 7561 w 10010"/>
              <a:gd name="connsiteY6" fmla="*/ 3209 h 10600"/>
              <a:gd name="connsiteX7" fmla="*/ 5038 w 10010"/>
              <a:gd name="connsiteY7" fmla="*/ 3364 h 10600"/>
              <a:gd name="connsiteX8" fmla="*/ 2513 w 10010"/>
              <a:gd name="connsiteY8" fmla="*/ 1817 h 10600"/>
              <a:gd name="connsiteX9" fmla="*/ 0 w 10010"/>
              <a:gd name="connsiteY9" fmla="*/ 4560 h 10600"/>
              <a:gd name="connsiteX10" fmla="*/ 24 w 10010"/>
              <a:gd name="connsiteY10" fmla="*/ 0 h 10600"/>
              <a:gd name="connsiteX0" fmla="*/ 23 w 10010"/>
              <a:gd name="connsiteY0" fmla="*/ 0 h 10490"/>
              <a:gd name="connsiteX1" fmla="*/ 2524 w 10010"/>
              <a:gd name="connsiteY1" fmla="*/ 490 h 10490"/>
              <a:gd name="connsiteX2" fmla="*/ 5038 w 10010"/>
              <a:gd name="connsiteY2" fmla="*/ 2017 h 10490"/>
              <a:gd name="connsiteX3" fmla="*/ 7561 w 10010"/>
              <a:gd name="connsiteY3" fmla="*/ 1862 h 10490"/>
              <a:gd name="connsiteX4" fmla="*/ 10010 w 10010"/>
              <a:gd name="connsiteY4" fmla="*/ 5106 h 10490"/>
              <a:gd name="connsiteX5" fmla="*/ 9980 w 10010"/>
              <a:gd name="connsiteY5" fmla="*/ 10490 h 10490"/>
              <a:gd name="connsiteX6" fmla="*/ 7561 w 10010"/>
              <a:gd name="connsiteY6" fmla="*/ 3099 h 10490"/>
              <a:gd name="connsiteX7" fmla="*/ 5038 w 10010"/>
              <a:gd name="connsiteY7" fmla="*/ 3254 h 10490"/>
              <a:gd name="connsiteX8" fmla="*/ 2513 w 10010"/>
              <a:gd name="connsiteY8" fmla="*/ 1707 h 10490"/>
              <a:gd name="connsiteX9" fmla="*/ 0 w 10010"/>
              <a:gd name="connsiteY9" fmla="*/ 4450 h 10490"/>
              <a:gd name="connsiteX10" fmla="*/ 23 w 10010"/>
              <a:gd name="connsiteY10" fmla="*/ 0 h 10490"/>
              <a:gd name="connsiteX0" fmla="*/ 31 w 10018"/>
              <a:gd name="connsiteY0" fmla="*/ 0 h 10490"/>
              <a:gd name="connsiteX1" fmla="*/ 2532 w 10018"/>
              <a:gd name="connsiteY1" fmla="*/ 490 h 10490"/>
              <a:gd name="connsiteX2" fmla="*/ 5046 w 10018"/>
              <a:gd name="connsiteY2" fmla="*/ 2017 h 10490"/>
              <a:gd name="connsiteX3" fmla="*/ 7569 w 10018"/>
              <a:gd name="connsiteY3" fmla="*/ 1862 h 10490"/>
              <a:gd name="connsiteX4" fmla="*/ 10018 w 10018"/>
              <a:gd name="connsiteY4" fmla="*/ 5106 h 10490"/>
              <a:gd name="connsiteX5" fmla="*/ 9988 w 10018"/>
              <a:gd name="connsiteY5" fmla="*/ 10490 h 10490"/>
              <a:gd name="connsiteX6" fmla="*/ 7569 w 10018"/>
              <a:gd name="connsiteY6" fmla="*/ 3099 h 10490"/>
              <a:gd name="connsiteX7" fmla="*/ 5046 w 10018"/>
              <a:gd name="connsiteY7" fmla="*/ 3254 h 10490"/>
              <a:gd name="connsiteX8" fmla="*/ 2521 w 10018"/>
              <a:gd name="connsiteY8" fmla="*/ 1707 h 10490"/>
              <a:gd name="connsiteX9" fmla="*/ 0 w 10018"/>
              <a:gd name="connsiteY9" fmla="*/ 4380 h 10490"/>
              <a:gd name="connsiteX10" fmla="*/ 31 w 10018"/>
              <a:gd name="connsiteY10" fmla="*/ 0 h 10490"/>
              <a:gd name="connsiteX0" fmla="*/ 31 w 10009"/>
              <a:gd name="connsiteY0" fmla="*/ 0 h 10490"/>
              <a:gd name="connsiteX1" fmla="*/ 2532 w 10009"/>
              <a:gd name="connsiteY1" fmla="*/ 490 h 10490"/>
              <a:gd name="connsiteX2" fmla="*/ 5046 w 10009"/>
              <a:gd name="connsiteY2" fmla="*/ 2017 h 10490"/>
              <a:gd name="connsiteX3" fmla="*/ 7569 w 10009"/>
              <a:gd name="connsiteY3" fmla="*/ 1862 h 10490"/>
              <a:gd name="connsiteX4" fmla="*/ 10009 w 10009"/>
              <a:gd name="connsiteY4" fmla="*/ 5090 h 10490"/>
              <a:gd name="connsiteX5" fmla="*/ 9988 w 10009"/>
              <a:gd name="connsiteY5" fmla="*/ 10490 h 10490"/>
              <a:gd name="connsiteX6" fmla="*/ 7569 w 10009"/>
              <a:gd name="connsiteY6" fmla="*/ 3099 h 10490"/>
              <a:gd name="connsiteX7" fmla="*/ 5046 w 10009"/>
              <a:gd name="connsiteY7" fmla="*/ 3254 h 10490"/>
              <a:gd name="connsiteX8" fmla="*/ 2521 w 10009"/>
              <a:gd name="connsiteY8" fmla="*/ 1707 h 10490"/>
              <a:gd name="connsiteX9" fmla="*/ 0 w 10009"/>
              <a:gd name="connsiteY9" fmla="*/ 4380 h 10490"/>
              <a:gd name="connsiteX10" fmla="*/ 31 w 10009"/>
              <a:gd name="connsiteY10" fmla="*/ 0 h 10490"/>
              <a:gd name="connsiteX0" fmla="*/ 31 w 10009"/>
              <a:gd name="connsiteY0" fmla="*/ 0 h 13360"/>
              <a:gd name="connsiteX1" fmla="*/ 2532 w 10009"/>
              <a:gd name="connsiteY1" fmla="*/ 490 h 13360"/>
              <a:gd name="connsiteX2" fmla="*/ 5046 w 10009"/>
              <a:gd name="connsiteY2" fmla="*/ 2017 h 13360"/>
              <a:gd name="connsiteX3" fmla="*/ 7569 w 10009"/>
              <a:gd name="connsiteY3" fmla="*/ 1862 h 13360"/>
              <a:gd name="connsiteX4" fmla="*/ 10009 w 10009"/>
              <a:gd name="connsiteY4" fmla="*/ 5090 h 13360"/>
              <a:gd name="connsiteX5" fmla="*/ 9962 w 10009"/>
              <a:gd name="connsiteY5" fmla="*/ 13360 h 13360"/>
              <a:gd name="connsiteX6" fmla="*/ 7569 w 10009"/>
              <a:gd name="connsiteY6" fmla="*/ 3099 h 13360"/>
              <a:gd name="connsiteX7" fmla="*/ 5046 w 10009"/>
              <a:gd name="connsiteY7" fmla="*/ 3254 h 13360"/>
              <a:gd name="connsiteX8" fmla="*/ 2521 w 10009"/>
              <a:gd name="connsiteY8" fmla="*/ 1707 h 13360"/>
              <a:gd name="connsiteX9" fmla="*/ 0 w 10009"/>
              <a:gd name="connsiteY9" fmla="*/ 4380 h 13360"/>
              <a:gd name="connsiteX10" fmla="*/ 31 w 10009"/>
              <a:gd name="connsiteY10" fmla="*/ 0 h 13360"/>
              <a:gd name="connsiteX0" fmla="*/ 31 w 9984"/>
              <a:gd name="connsiteY0" fmla="*/ 0 h 13360"/>
              <a:gd name="connsiteX1" fmla="*/ 2532 w 9984"/>
              <a:gd name="connsiteY1" fmla="*/ 490 h 13360"/>
              <a:gd name="connsiteX2" fmla="*/ 5046 w 9984"/>
              <a:gd name="connsiteY2" fmla="*/ 2017 h 13360"/>
              <a:gd name="connsiteX3" fmla="*/ 7569 w 9984"/>
              <a:gd name="connsiteY3" fmla="*/ 1862 h 13360"/>
              <a:gd name="connsiteX4" fmla="*/ 9984 w 9984"/>
              <a:gd name="connsiteY4" fmla="*/ 4993 h 13360"/>
              <a:gd name="connsiteX5" fmla="*/ 9962 w 9984"/>
              <a:gd name="connsiteY5" fmla="*/ 13360 h 13360"/>
              <a:gd name="connsiteX6" fmla="*/ 7569 w 9984"/>
              <a:gd name="connsiteY6" fmla="*/ 3099 h 13360"/>
              <a:gd name="connsiteX7" fmla="*/ 5046 w 9984"/>
              <a:gd name="connsiteY7" fmla="*/ 3254 h 13360"/>
              <a:gd name="connsiteX8" fmla="*/ 2521 w 9984"/>
              <a:gd name="connsiteY8" fmla="*/ 1707 h 13360"/>
              <a:gd name="connsiteX9" fmla="*/ 0 w 9984"/>
              <a:gd name="connsiteY9" fmla="*/ 4380 h 13360"/>
              <a:gd name="connsiteX10" fmla="*/ 31 w 9984"/>
              <a:gd name="connsiteY10" fmla="*/ 0 h 13360"/>
              <a:gd name="connsiteX0" fmla="*/ 31 w 10000"/>
              <a:gd name="connsiteY0" fmla="*/ 0 h 10240"/>
              <a:gd name="connsiteX1" fmla="*/ 2536 w 10000"/>
              <a:gd name="connsiteY1" fmla="*/ 367 h 10240"/>
              <a:gd name="connsiteX2" fmla="*/ 5054 w 10000"/>
              <a:gd name="connsiteY2" fmla="*/ 1510 h 10240"/>
              <a:gd name="connsiteX3" fmla="*/ 7581 w 10000"/>
              <a:gd name="connsiteY3" fmla="*/ 1394 h 10240"/>
              <a:gd name="connsiteX4" fmla="*/ 10000 w 10000"/>
              <a:gd name="connsiteY4" fmla="*/ 3737 h 10240"/>
              <a:gd name="connsiteX5" fmla="*/ 9979 w 10000"/>
              <a:gd name="connsiteY5" fmla="*/ 10240 h 10240"/>
              <a:gd name="connsiteX6" fmla="*/ 7581 w 10000"/>
              <a:gd name="connsiteY6" fmla="*/ 2320 h 10240"/>
              <a:gd name="connsiteX7" fmla="*/ 5054 w 10000"/>
              <a:gd name="connsiteY7" fmla="*/ 2436 h 10240"/>
              <a:gd name="connsiteX8" fmla="*/ 2525 w 10000"/>
              <a:gd name="connsiteY8" fmla="*/ 1278 h 10240"/>
              <a:gd name="connsiteX9" fmla="*/ 0 w 10000"/>
              <a:gd name="connsiteY9" fmla="*/ 3278 h 10240"/>
              <a:gd name="connsiteX10" fmla="*/ 31 w 10000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7581 w 10019"/>
              <a:gd name="connsiteY6" fmla="*/ 2320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8643 w 10019"/>
              <a:gd name="connsiteY6" fmla="*/ 4455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8643 w 10019"/>
              <a:gd name="connsiteY6" fmla="*/ 4455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4 w 9992"/>
              <a:gd name="connsiteY0" fmla="*/ 0 h 10240"/>
              <a:gd name="connsiteX1" fmla="*/ 2509 w 9992"/>
              <a:gd name="connsiteY1" fmla="*/ 367 h 10240"/>
              <a:gd name="connsiteX2" fmla="*/ 5027 w 9992"/>
              <a:gd name="connsiteY2" fmla="*/ 1510 h 10240"/>
              <a:gd name="connsiteX3" fmla="*/ 7554 w 9992"/>
              <a:gd name="connsiteY3" fmla="*/ 1394 h 10240"/>
              <a:gd name="connsiteX4" fmla="*/ 9992 w 9992"/>
              <a:gd name="connsiteY4" fmla="*/ 3763 h 10240"/>
              <a:gd name="connsiteX5" fmla="*/ 9952 w 9992"/>
              <a:gd name="connsiteY5" fmla="*/ 10240 h 10240"/>
              <a:gd name="connsiteX6" fmla="*/ 8616 w 9992"/>
              <a:gd name="connsiteY6" fmla="*/ 4455 h 10240"/>
              <a:gd name="connsiteX7" fmla="*/ 5027 w 9992"/>
              <a:gd name="connsiteY7" fmla="*/ 2436 h 10240"/>
              <a:gd name="connsiteX8" fmla="*/ 2498 w 9992"/>
              <a:gd name="connsiteY8" fmla="*/ 1278 h 10240"/>
              <a:gd name="connsiteX9" fmla="*/ 30 w 9992"/>
              <a:gd name="connsiteY9" fmla="*/ 2322 h 10240"/>
              <a:gd name="connsiteX10" fmla="*/ 4 w 9992"/>
              <a:gd name="connsiteY10" fmla="*/ 0 h 10240"/>
              <a:gd name="connsiteX0" fmla="*/ 25 w 10021"/>
              <a:gd name="connsiteY0" fmla="*/ 0 h 10000"/>
              <a:gd name="connsiteX1" fmla="*/ 2532 w 10021"/>
              <a:gd name="connsiteY1" fmla="*/ 358 h 10000"/>
              <a:gd name="connsiteX2" fmla="*/ 5052 w 10021"/>
              <a:gd name="connsiteY2" fmla="*/ 1475 h 10000"/>
              <a:gd name="connsiteX3" fmla="*/ 7581 w 10021"/>
              <a:gd name="connsiteY3" fmla="*/ 1361 h 10000"/>
              <a:gd name="connsiteX4" fmla="*/ 10021 w 10021"/>
              <a:gd name="connsiteY4" fmla="*/ 3675 h 10000"/>
              <a:gd name="connsiteX5" fmla="*/ 9981 w 10021"/>
              <a:gd name="connsiteY5" fmla="*/ 10000 h 10000"/>
              <a:gd name="connsiteX6" fmla="*/ 8644 w 10021"/>
              <a:gd name="connsiteY6" fmla="*/ 4351 h 10000"/>
              <a:gd name="connsiteX7" fmla="*/ 5052 w 10021"/>
              <a:gd name="connsiteY7" fmla="*/ 2379 h 10000"/>
              <a:gd name="connsiteX8" fmla="*/ 2521 w 10021"/>
              <a:gd name="connsiteY8" fmla="*/ 1248 h 10000"/>
              <a:gd name="connsiteX9" fmla="*/ 0 w 10021"/>
              <a:gd name="connsiteY9" fmla="*/ 2279 h 10000"/>
              <a:gd name="connsiteX10" fmla="*/ 25 w 10021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1" h="10000">
                <a:moveTo>
                  <a:pt x="25" y="0"/>
                </a:moveTo>
                <a:cubicBezTo>
                  <a:pt x="25" y="63"/>
                  <a:pt x="1694" y="112"/>
                  <a:pt x="2532" y="358"/>
                </a:cubicBezTo>
                <a:cubicBezTo>
                  <a:pt x="3370" y="604"/>
                  <a:pt x="4211" y="1307"/>
                  <a:pt x="5052" y="1475"/>
                </a:cubicBezTo>
                <a:cubicBezTo>
                  <a:pt x="5894" y="1641"/>
                  <a:pt x="6753" y="995"/>
                  <a:pt x="7581" y="1361"/>
                </a:cubicBezTo>
                <a:cubicBezTo>
                  <a:pt x="8409" y="1728"/>
                  <a:pt x="10021" y="3613"/>
                  <a:pt x="10021" y="3675"/>
                </a:cubicBezTo>
                <a:cubicBezTo>
                  <a:pt x="10016" y="5211"/>
                  <a:pt x="9986" y="8465"/>
                  <a:pt x="9981" y="10000"/>
                </a:cubicBezTo>
                <a:cubicBezTo>
                  <a:pt x="9981" y="9938"/>
                  <a:pt x="9423" y="7037"/>
                  <a:pt x="8644" y="4351"/>
                </a:cubicBezTo>
                <a:cubicBezTo>
                  <a:pt x="7865" y="1664"/>
                  <a:pt x="6073" y="2896"/>
                  <a:pt x="5052" y="2379"/>
                </a:cubicBezTo>
                <a:cubicBezTo>
                  <a:pt x="4031" y="1862"/>
                  <a:pt x="3917" y="1248"/>
                  <a:pt x="2521" y="1248"/>
                </a:cubicBezTo>
                <a:cubicBezTo>
                  <a:pt x="1125" y="1248"/>
                  <a:pt x="0" y="2341"/>
                  <a:pt x="0" y="2279"/>
                </a:cubicBezTo>
                <a:cubicBezTo>
                  <a:pt x="17" y="1423"/>
                  <a:pt x="8" y="855"/>
                  <a:pt x="2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648072" y="303039"/>
            <a:ext cx="205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NÁRODNÍ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PLÁN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OBNOVY</a:t>
            </a:r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xmlns="" id="{ADD9D617-207E-4D1E-9078-690CF520EB2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352420" y="5800624"/>
            <a:ext cx="648072" cy="3646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9" y="6219146"/>
            <a:ext cx="1439897" cy="57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04156" y="404664"/>
            <a:ext cx="684025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cs-CZ" sz="2000" b="1" dirty="0">
                <a:solidFill>
                  <a:prstClr val="black"/>
                </a:solidFill>
              </a:rPr>
              <a:t>Komponenta 	4.5</a:t>
            </a:r>
          </a:p>
          <a:p>
            <a:pPr lvl="0">
              <a:defRPr/>
            </a:pPr>
            <a:r>
              <a:rPr lang="cs-CZ" sz="2000" b="1" dirty="0">
                <a:solidFill>
                  <a:prstClr val="black"/>
                </a:solidFill>
              </a:rPr>
              <a:t>Iniciativa Status </a:t>
            </a:r>
            <a:r>
              <a:rPr lang="cs-CZ" sz="2000" b="1" dirty="0" smtClean="0">
                <a:solidFill>
                  <a:prstClr val="black"/>
                </a:solidFill>
              </a:rPr>
              <a:t>umělce – další výzvy (garant: OUKKO</a:t>
            </a:r>
            <a:r>
              <a:rPr lang="cs-CZ" sz="20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1404156" y="1268760"/>
            <a:ext cx="7600896" cy="48276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Výzva: Podpora </a:t>
            </a: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projektů kreativního </a:t>
            </a: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učení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15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</a:t>
            </a:r>
            <a:r>
              <a:rPr lang="cs-CZ" sz="15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sz="15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září 2022 – červen 2023</a:t>
            </a:r>
            <a:endParaRPr lang="cs-CZ" sz="15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15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 (mimo </a:t>
            </a:r>
            <a:r>
              <a:rPr lang="cs-CZ" sz="15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SPO)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příjem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žádostí přes Dotační portál MK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od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7. 6. do 11. 7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 </a:t>
            </a:r>
            <a:r>
              <a:rPr lang="cs-CZ" sz="1500" dirty="0" smtClean="0">
                <a:solidFill>
                  <a:prstClr val="black"/>
                </a:solidFill>
                <a:latin typeface="Arial"/>
              </a:rPr>
              <a:t>2022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alokace – 130 mil. Kč</a:t>
            </a:r>
          </a:p>
          <a:p>
            <a:pPr marL="285750" lvl="0" indent="-285750" algn="just">
              <a:lnSpc>
                <a:spcPct val="110000"/>
              </a:lnSpc>
              <a:spcBef>
                <a:spcPts val="1001"/>
              </a:spcBef>
              <a:buFontTx/>
              <a:buChar char="-"/>
              <a:tabLst>
                <a:tab pos="0" algn="l"/>
              </a:tabLst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předpokládaný termín vyhodnocení: do 31. 8. 2022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500" dirty="0">
              <a:solidFill>
                <a:prstClr val="black"/>
              </a:solidFill>
              <a:latin typeface="Arial"/>
            </a:endParaRPr>
          </a:p>
          <a:p>
            <a:r>
              <a:rPr lang="cs-CZ" sz="1600" u="sng" dirty="0"/>
              <a:t>Tematické okruhy</a:t>
            </a:r>
            <a:r>
              <a:rPr lang="cs-CZ" sz="1600" dirty="0" smtClean="0"/>
              <a:t>:</a:t>
            </a:r>
          </a:p>
          <a:p>
            <a:endParaRPr lang="cs-CZ" sz="1600" dirty="0"/>
          </a:p>
          <a:p>
            <a:r>
              <a:rPr lang="cs-CZ" sz="1600" dirty="0"/>
              <a:t>1.	Projekty kreativního učení realizované ve školách</a:t>
            </a:r>
          </a:p>
          <a:p>
            <a:r>
              <a:rPr lang="cs-CZ" sz="1600" dirty="0"/>
              <a:t>2.	Projekty kreativního učení realizované v kulturních institucích</a:t>
            </a:r>
          </a:p>
          <a:p>
            <a:r>
              <a:rPr lang="cs-CZ" sz="1600" dirty="0"/>
              <a:t>3.	Spolupráce kulturních institucí a škol</a:t>
            </a:r>
          </a:p>
          <a:p>
            <a:r>
              <a:rPr lang="cs-CZ" sz="1600" dirty="0"/>
              <a:t>4.	Vzdělávací aktivity pro pedagogy a pracovníky kulturního a kreativního sektoru</a:t>
            </a:r>
          </a:p>
          <a:p>
            <a:r>
              <a:rPr lang="cs-CZ" sz="1600" dirty="0"/>
              <a:t>5.	Jiný projekt z oblasti kreativního učení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2" y="6281312"/>
            <a:ext cx="809625" cy="45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" descr="ba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7" y="6296551"/>
            <a:ext cx="1025843" cy="419735"/>
          </a:xfrm>
          <a:prstGeom prst="rect">
            <a:avLst/>
          </a:prstGeom>
          <a:noFill/>
        </p:spPr>
      </p:pic>
      <p:sp>
        <p:nvSpPr>
          <p:cNvPr id="3" name="Vývojový diagram: děrná páska 2"/>
          <p:cNvSpPr/>
          <p:nvPr/>
        </p:nvSpPr>
        <p:spPr>
          <a:xfrm rot="21276063">
            <a:off x="-14002" y="6020176"/>
            <a:ext cx="9186150" cy="88447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9874 h 18874"/>
              <a:gd name="connsiteX1" fmla="*/ 2508 w 10000"/>
              <a:gd name="connsiteY1" fmla="*/ 0 h 18874"/>
              <a:gd name="connsiteX2" fmla="*/ 5000 w 10000"/>
              <a:gd name="connsiteY2" fmla="*/ 9874 h 18874"/>
              <a:gd name="connsiteX3" fmla="*/ 7500 w 10000"/>
              <a:gd name="connsiteY3" fmla="*/ 8874 h 18874"/>
              <a:gd name="connsiteX4" fmla="*/ 10000 w 10000"/>
              <a:gd name="connsiteY4" fmla="*/ 9874 h 18874"/>
              <a:gd name="connsiteX5" fmla="*/ 10000 w 10000"/>
              <a:gd name="connsiteY5" fmla="*/ 17874 h 18874"/>
              <a:gd name="connsiteX6" fmla="*/ 7500 w 10000"/>
              <a:gd name="connsiteY6" fmla="*/ 16874 h 18874"/>
              <a:gd name="connsiteX7" fmla="*/ 5000 w 10000"/>
              <a:gd name="connsiteY7" fmla="*/ 17874 h 18874"/>
              <a:gd name="connsiteX8" fmla="*/ 2500 w 10000"/>
              <a:gd name="connsiteY8" fmla="*/ 18874 h 18874"/>
              <a:gd name="connsiteX9" fmla="*/ 0 w 10000"/>
              <a:gd name="connsiteY9" fmla="*/ 17874 h 18874"/>
              <a:gd name="connsiteX10" fmla="*/ 0 w 10000"/>
              <a:gd name="connsiteY10" fmla="*/ 9874 h 18874"/>
              <a:gd name="connsiteX0" fmla="*/ 0 w 10000"/>
              <a:gd name="connsiteY0" fmla="*/ 9874 h 18353"/>
              <a:gd name="connsiteX1" fmla="*/ 2508 w 10000"/>
              <a:gd name="connsiteY1" fmla="*/ 0 h 18353"/>
              <a:gd name="connsiteX2" fmla="*/ 5000 w 10000"/>
              <a:gd name="connsiteY2" fmla="*/ 9874 h 18353"/>
              <a:gd name="connsiteX3" fmla="*/ 7500 w 10000"/>
              <a:gd name="connsiteY3" fmla="*/ 8874 h 18353"/>
              <a:gd name="connsiteX4" fmla="*/ 10000 w 10000"/>
              <a:gd name="connsiteY4" fmla="*/ 9874 h 18353"/>
              <a:gd name="connsiteX5" fmla="*/ 10000 w 10000"/>
              <a:gd name="connsiteY5" fmla="*/ 17874 h 18353"/>
              <a:gd name="connsiteX6" fmla="*/ 7500 w 10000"/>
              <a:gd name="connsiteY6" fmla="*/ 16874 h 18353"/>
              <a:gd name="connsiteX7" fmla="*/ 5000 w 10000"/>
              <a:gd name="connsiteY7" fmla="*/ 17874 h 18353"/>
              <a:gd name="connsiteX8" fmla="*/ 2497 w 10000"/>
              <a:gd name="connsiteY8" fmla="*/ 7871 h 18353"/>
              <a:gd name="connsiteX9" fmla="*/ 0 w 10000"/>
              <a:gd name="connsiteY9" fmla="*/ 17874 h 18353"/>
              <a:gd name="connsiteX10" fmla="*/ 0 w 10000"/>
              <a:gd name="connsiteY10" fmla="*/ 9874 h 18353"/>
              <a:gd name="connsiteX0" fmla="*/ 0 w 10000"/>
              <a:gd name="connsiteY0" fmla="*/ 9874 h 64678"/>
              <a:gd name="connsiteX1" fmla="*/ 2508 w 10000"/>
              <a:gd name="connsiteY1" fmla="*/ 0 h 64678"/>
              <a:gd name="connsiteX2" fmla="*/ 5000 w 10000"/>
              <a:gd name="connsiteY2" fmla="*/ 9874 h 64678"/>
              <a:gd name="connsiteX3" fmla="*/ 7500 w 10000"/>
              <a:gd name="connsiteY3" fmla="*/ 8874 h 64678"/>
              <a:gd name="connsiteX4" fmla="*/ 10000 w 10000"/>
              <a:gd name="connsiteY4" fmla="*/ 9874 h 64678"/>
              <a:gd name="connsiteX5" fmla="*/ 9898 w 10000"/>
              <a:gd name="connsiteY5" fmla="*/ 64678 h 64678"/>
              <a:gd name="connsiteX6" fmla="*/ 7500 w 10000"/>
              <a:gd name="connsiteY6" fmla="*/ 16874 h 64678"/>
              <a:gd name="connsiteX7" fmla="*/ 5000 w 10000"/>
              <a:gd name="connsiteY7" fmla="*/ 17874 h 64678"/>
              <a:gd name="connsiteX8" fmla="*/ 2497 w 10000"/>
              <a:gd name="connsiteY8" fmla="*/ 7871 h 64678"/>
              <a:gd name="connsiteX9" fmla="*/ 0 w 10000"/>
              <a:gd name="connsiteY9" fmla="*/ 17874 h 64678"/>
              <a:gd name="connsiteX10" fmla="*/ 0 w 10000"/>
              <a:gd name="connsiteY10" fmla="*/ 9874 h 64678"/>
              <a:gd name="connsiteX0" fmla="*/ 0 w 9912"/>
              <a:gd name="connsiteY0" fmla="*/ 9874 h 64678"/>
              <a:gd name="connsiteX1" fmla="*/ 2508 w 9912"/>
              <a:gd name="connsiteY1" fmla="*/ 0 h 64678"/>
              <a:gd name="connsiteX2" fmla="*/ 5000 w 9912"/>
              <a:gd name="connsiteY2" fmla="*/ 9874 h 64678"/>
              <a:gd name="connsiteX3" fmla="*/ 7500 w 9912"/>
              <a:gd name="connsiteY3" fmla="*/ 8874 h 64678"/>
              <a:gd name="connsiteX4" fmla="*/ 9912 w 9912"/>
              <a:gd name="connsiteY4" fmla="*/ 23927 h 64678"/>
              <a:gd name="connsiteX5" fmla="*/ 9898 w 9912"/>
              <a:gd name="connsiteY5" fmla="*/ 64678 h 64678"/>
              <a:gd name="connsiteX6" fmla="*/ 7500 w 9912"/>
              <a:gd name="connsiteY6" fmla="*/ 16874 h 64678"/>
              <a:gd name="connsiteX7" fmla="*/ 5000 w 9912"/>
              <a:gd name="connsiteY7" fmla="*/ 17874 h 64678"/>
              <a:gd name="connsiteX8" fmla="*/ 2497 w 9912"/>
              <a:gd name="connsiteY8" fmla="*/ 7871 h 64678"/>
              <a:gd name="connsiteX9" fmla="*/ 0 w 9912"/>
              <a:gd name="connsiteY9" fmla="*/ 17874 h 64678"/>
              <a:gd name="connsiteX10" fmla="*/ 0 w 9912"/>
              <a:gd name="connsiteY10" fmla="*/ 9874 h 64678"/>
              <a:gd name="connsiteX0" fmla="*/ 0 w 10044"/>
              <a:gd name="connsiteY0" fmla="*/ 1527 h 10000"/>
              <a:gd name="connsiteX1" fmla="*/ 2530 w 10044"/>
              <a:gd name="connsiteY1" fmla="*/ 0 h 10000"/>
              <a:gd name="connsiteX2" fmla="*/ 5044 w 10044"/>
              <a:gd name="connsiteY2" fmla="*/ 1527 h 10000"/>
              <a:gd name="connsiteX3" fmla="*/ 7567 w 10044"/>
              <a:gd name="connsiteY3" fmla="*/ 1372 h 10000"/>
              <a:gd name="connsiteX4" fmla="*/ 10044 w 10044"/>
              <a:gd name="connsiteY4" fmla="*/ 3778 h 10000"/>
              <a:gd name="connsiteX5" fmla="*/ 9986 w 10044"/>
              <a:gd name="connsiteY5" fmla="*/ 10000 h 10000"/>
              <a:gd name="connsiteX6" fmla="*/ 7567 w 10044"/>
              <a:gd name="connsiteY6" fmla="*/ 2609 h 10000"/>
              <a:gd name="connsiteX7" fmla="*/ 5044 w 10044"/>
              <a:gd name="connsiteY7" fmla="*/ 2764 h 10000"/>
              <a:gd name="connsiteX8" fmla="*/ 2519 w 10044"/>
              <a:gd name="connsiteY8" fmla="*/ 1217 h 10000"/>
              <a:gd name="connsiteX9" fmla="*/ 0 w 10044"/>
              <a:gd name="connsiteY9" fmla="*/ 2764 h 10000"/>
              <a:gd name="connsiteX10" fmla="*/ 0 w 10044"/>
              <a:gd name="connsiteY10" fmla="*/ 1527 h 10000"/>
              <a:gd name="connsiteX0" fmla="*/ 0 w 10016"/>
              <a:gd name="connsiteY0" fmla="*/ 1527 h 10000"/>
              <a:gd name="connsiteX1" fmla="*/ 2530 w 10016"/>
              <a:gd name="connsiteY1" fmla="*/ 0 h 10000"/>
              <a:gd name="connsiteX2" fmla="*/ 5044 w 10016"/>
              <a:gd name="connsiteY2" fmla="*/ 1527 h 10000"/>
              <a:gd name="connsiteX3" fmla="*/ 7567 w 10016"/>
              <a:gd name="connsiteY3" fmla="*/ 1372 h 10000"/>
              <a:gd name="connsiteX4" fmla="*/ 10016 w 10016"/>
              <a:gd name="connsiteY4" fmla="*/ 4616 h 10000"/>
              <a:gd name="connsiteX5" fmla="*/ 9986 w 10016"/>
              <a:gd name="connsiteY5" fmla="*/ 10000 h 10000"/>
              <a:gd name="connsiteX6" fmla="*/ 7567 w 10016"/>
              <a:gd name="connsiteY6" fmla="*/ 2609 h 10000"/>
              <a:gd name="connsiteX7" fmla="*/ 5044 w 10016"/>
              <a:gd name="connsiteY7" fmla="*/ 2764 h 10000"/>
              <a:gd name="connsiteX8" fmla="*/ 2519 w 10016"/>
              <a:gd name="connsiteY8" fmla="*/ 1217 h 10000"/>
              <a:gd name="connsiteX9" fmla="*/ 0 w 10016"/>
              <a:gd name="connsiteY9" fmla="*/ 2764 h 10000"/>
              <a:gd name="connsiteX10" fmla="*/ 0 w 10016"/>
              <a:gd name="connsiteY10" fmla="*/ 1527 h 10000"/>
              <a:gd name="connsiteX0" fmla="*/ 50 w 10016"/>
              <a:gd name="connsiteY0" fmla="*/ 0 h 10750"/>
              <a:gd name="connsiteX1" fmla="*/ 2530 w 10016"/>
              <a:gd name="connsiteY1" fmla="*/ 750 h 10750"/>
              <a:gd name="connsiteX2" fmla="*/ 5044 w 10016"/>
              <a:gd name="connsiteY2" fmla="*/ 2277 h 10750"/>
              <a:gd name="connsiteX3" fmla="*/ 7567 w 10016"/>
              <a:gd name="connsiteY3" fmla="*/ 2122 h 10750"/>
              <a:gd name="connsiteX4" fmla="*/ 10016 w 10016"/>
              <a:gd name="connsiteY4" fmla="*/ 5366 h 10750"/>
              <a:gd name="connsiteX5" fmla="*/ 9986 w 10016"/>
              <a:gd name="connsiteY5" fmla="*/ 10750 h 10750"/>
              <a:gd name="connsiteX6" fmla="*/ 7567 w 10016"/>
              <a:gd name="connsiteY6" fmla="*/ 3359 h 10750"/>
              <a:gd name="connsiteX7" fmla="*/ 5044 w 10016"/>
              <a:gd name="connsiteY7" fmla="*/ 3514 h 10750"/>
              <a:gd name="connsiteX8" fmla="*/ 2519 w 10016"/>
              <a:gd name="connsiteY8" fmla="*/ 1967 h 10750"/>
              <a:gd name="connsiteX9" fmla="*/ 0 w 10016"/>
              <a:gd name="connsiteY9" fmla="*/ 3514 h 10750"/>
              <a:gd name="connsiteX10" fmla="*/ 50 w 10016"/>
              <a:gd name="connsiteY10" fmla="*/ 0 h 10750"/>
              <a:gd name="connsiteX0" fmla="*/ 40 w 10006"/>
              <a:gd name="connsiteY0" fmla="*/ 0 h 10750"/>
              <a:gd name="connsiteX1" fmla="*/ 2520 w 10006"/>
              <a:gd name="connsiteY1" fmla="*/ 750 h 10750"/>
              <a:gd name="connsiteX2" fmla="*/ 5034 w 10006"/>
              <a:gd name="connsiteY2" fmla="*/ 2277 h 10750"/>
              <a:gd name="connsiteX3" fmla="*/ 7557 w 10006"/>
              <a:gd name="connsiteY3" fmla="*/ 2122 h 10750"/>
              <a:gd name="connsiteX4" fmla="*/ 10006 w 10006"/>
              <a:gd name="connsiteY4" fmla="*/ 5366 h 10750"/>
              <a:gd name="connsiteX5" fmla="*/ 9976 w 10006"/>
              <a:gd name="connsiteY5" fmla="*/ 10750 h 10750"/>
              <a:gd name="connsiteX6" fmla="*/ 7557 w 10006"/>
              <a:gd name="connsiteY6" fmla="*/ 3359 h 10750"/>
              <a:gd name="connsiteX7" fmla="*/ 5034 w 10006"/>
              <a:gd name="connsiteY7" fmla="*/ 3514 h 10750"/>
              <a:gd name="connsiteX8" fmla="*/ 2509 w 10006"/>
              <a:gd name="connsiteY8" fmla="*/ 1967 h 10750"/>
              <a:gd name="connsiteX9" fmla="*/ 0 w 10006"/>
              <a:gd name="connsiteY9" fmla="*/ 4715 h 10750"/>
              <a:gd name="connsiteX10" fmla="*/ 40 w 10006"/>
              <a:gd name="connsiteY10" fmla="*/ 0 h 10750"/>
              <a:gd name="connsiteX0" fmla="*/ 4 w 10010"/>
              <a:gd name="connsiteY0" fmla="*/ 0 h 10526"/>
              <a:gd name="connsiteX1" fmla="*/ 2524 w 10010"/>
              <a:gd name="connsiteY1" fmla="*/ 526 h 10526"/>
              <a:gd name="connsiteX2" fmla="*/ 5038 w 10010"/>
              <a:gd name="connsiteY2" fmla="*/ 2053 h 10526"/>
              <a:gd name="connsiteX3" fmla="*/ 7561 w 10010"/>
              <a:gd name="connsiteY3" fmla="*/ 1898 h 10526"/>
              <a:gd name="connsiteX4" fmla="*/ 10010 w 10010"/>
              <a:gd name="connsiteY4" fmla="*/ 5142 h 10526"/>
              <a:gd name="connsiteX5" fmla="*/ 9980 w 10010"/>
              <a:gd name="connsiteY5" fmla="*/ 10526 h 10526"/>
              <a:gd name="connsiteX6" fmla="*/ 7561 w 10010"/>
              <a:gd name="connsiteY6" fmla="*/ 3135 h 10526"/>
              <a:gd name="connsiteX7" fmla="*/ 5038 w 10010"/>
              <a:gd name="connsiteY7" fmla="*/ 3290 h 10526"/>
              <a:gd name="connsiteX8" fmla="*/ 2513 w 10010"/>
              <a:gd name="connsiteY8" fmla="*/ 1743 h 10526"/>
              <a:gd name="connsiteX9" fmla="*/ 4 w 10010"/>
              <a:gd name="connsiteY9" fmla="*/ 4491 h 10526"/>
              <a:gd name="connsiteX10" fmla="*/ 4 w 10010"/>
              <a:gd name="connsiteY10" fmla="*/ 0 h 10526"/>
              <a:gd name="connsiteX0" fmla="*/ 41 w 10047"/>
              <a:gd name="connsiteY0" fmla="*/ 0 h 10526"/>
              <a:gd name="connsiteX1" fmla="*/ 2561 w 10047"/>
              <a:gd name="connsiteY1" fmla="*/ 526 h 10526"/>
              <a:gd name="connsiteX2" fmla="*/ 5075 w 10047"/>
              <a:gd name="connsiteY2" fmla="*/ 2053 h 10526"/>
              <a:gd name="connsiteX3" fmla="*/ 7598 w 10047"/>
              <a:gd name="connsiteY3" fmla="*/ 1898 h 10526"/>
              <a:gd name="connsiteX4" fmla="*/ 10047 w 10047"/>
              <a:gd name="connsiteY4" fmla="*/ 5142 h 10526"/>
              <a:gd name="connsiteX5" fmla="*/ 10017 w 10047"/>
              <a:gd name="connsiteY5" fmla="*/ 10526 h 10526"/>
              <a:gd name="connsiteX6" fmla="*/ 7598 w 10047"/>
              <a:gd name="connsiteY6" fmla="*/ 3135 h 10526"/>
              <a:gd name="connsiteX7" fmla="*/ 5075 w 10047"/>
              <a:gd name="connsiteY7" fmla="*/ 3290 h 10526"/>
              <a:gd name="connsiteX8" fmla="*/ 2550 w 10047"/>
              <a:gd name="connsiteY8" fmla="*/ 1743 h 10526"/>
              <a:gd name="connsiteX9" fmla="*/ 0 w 10047"/>
              <a:gd name="connsiteY9" fmla="*/ 4862 h 10526"/>
              <a:gd name="connsiteX10" fmla="*/ 41 w 10047"/>
              <a:gd name="connsiteY10" fmla="*/ 0 h 10526"/>
              <a:gd name="connsiteX0" fmla="*/ 6 w 10012"/>
              <a:gd name="connsiteY0" fmla="*/ 0 h 10526"/>
              <a:gd name="connsiteX1" fmla="*/ 2526 w 10012"/>
              <a:gd name="connsiteY1" fmla="*/ 526 h 10526"/>
              <a:gd name="connsiteX2" fmla="*/ 5040 w 10012"/>
              <a:gd name="connsiteY2" fmla="*/ 2053 h 10526"/>
              <a:gd name="connsiteX3" fmla="*/ 7563 w 10012"/>
              <a:gd name="connsiteY3" fmla="*/ 1898 h 10526"/>
              <a:gd name="connsiteX4" fmla="*/ 10012 w 10012"/>
              <a:gd name="connsiteY4" fmla="*/ 5142 h 10526"/>
              <a:gd name="connsiteX5" fmla="*/ 9982 w 10012"/>
              <a:gd name="connsiteY5" fmla="*/ 10526 h 10526"/>
              <a:gd name="connsiteX6" fmla="*/ 7563 w 10012"/>
              <a:gd name="connsiteY6" fmla="*/ 3135 h 10526"/>
              <a:gd name="connsiteX7" fmla="*/ 5040 w 10012"/>
              <a:gd name="connsiteY7" fmla="*/ 3290 h 10526"/>
              <a:gd name="connsiteX8" fmla="*/ 2515 w 10012"/>
              <a:gd name="connsiteY8" fmla="*/ 1743 h 10526"/>
              <a:gd name="connsiteX9" fmla="*/ 2 w 10012"/>
              <a:gd name="connsiteY9" fmla="*/ 4486 h 10526"/>
              <a:gd name="connsiteX10" fmla="*/ 6 w 10012"/>
              <a:gd name="connsiteY10" fmla="*/ 0 h 10526"/>
              <a:gd name="connsiteX0" fmla="*/ 33 w 10010"/>
              <a:gd name="connsiteY0" fmla="*/ 0 h 10584"/>
              <a:gd name="connsiteX1" fmla="*/ 2524 w 10010"/>
              <a:gd name="connsiteY1" fmla="*/ 584 h 10584"/>
              <a:gd name="connsiteX2" fmla="*/ 5038 w 10010"/>
              <a:gd name="connsiteY2" fmla="*/ 2111 h 10584"/>
              <a:gd name="connsiteX3" fmla="*/ 7561 w 10010"/>
              <a:gd name="connsiteY3" fmla="*/ 1956 h 10584"/>
              <a:gd name="connsiteX4" fmla="*/ 10010 w 10010"/>
              <a:gd name="connsiteY4" fmla="*/ 5200 h 10584"/>
              <a:gd name="connsiteX5" fmla="*/ 9980 w 10010"/>
              <a:gd name="connsiteY5" fmla="*/ 10584 h 10584"/>
              <a:gd name="connsiteX6" fmla="*/ 7561 w 10010"/>
              <a:gd name="connsiteY6" fmla="*/ 3193 h 10584"/>
              <a:gd name="connsiteX7" fmla="*/ 5038 w 10010"/>
              <a:gd name="connsiteY7" fmla="*/ 3348 h 10584"/>
              <a:gd name="connsiteX8" fmla="*/ 2513 w 10010"/>
              <a:gd name="connsiteY8" fmla="*/ 1801 h 10584"/>
              <a:gd name="connsiteX9" fmla="*/ 0 w 10010"/>
              <a:gd name="connsiteY9" fmla="*/ 4544 h 10584"/>
              <a:gd name="connsiteX10" fmla="*/ 33 w 10010"/>
              <a:gd name="connsiteY10" fmla="*/ 0 h 10584"/>
              <a:gd name="connsiteX0" fmla="*/ 24 w 10010"/>
              <a:gd name="connsiteY0" fmla="*/ 0 h 10600"/>
              <a:gd name="connsiteX1" fmla="*/ 2524 w 10010"/>
              <a:gd name="connsiteY1" fmla="*/ 600 h 10600"/>
              <a:gd name="connsiteX2" fmla="*/ 5038 w 10010"/>
              <a:gd name="connsiteY2" fmla="*/ 2127 h 10600"/>
              <a:gd name="connsiteX3" fmla="*/ 7561 w 10010"/>
              <a:gd name="connsiteY3" fmla="*/ 1972 h 10600"/>
              <a:gd name="connsiteX4" fmla="*/ 10010 w 10010"/>
              <a:gd name="connsiteY4" fmla="*/ 5216 h 10600"/>
              <a:gd name="connsiteX5" fmla="*/ 9980 w 10010"/>
              <a:gd name="connsiteY5" fmla="*/ 10600 h 10600"/>
              <a:gd name="connsiteX6" fmla="*/ 7561 w 10010"/>
              <a:gd name="connsiteY6" fmla="*/ 3209 h 10600"/>
              <a:gd name="connsiteX7" fmla="*/ 5038 w 10010"/>
              <a:gd name="connsiteY7" fmla="*/ 3364 h 10600"/>
              <a:gd name="connsiteX8" fmla="*/ 2513 w 10010"/>
              <a:gd name="connsiteY8" fmla="*/ 1817 h 10600"/>
              <a:gd name="connsiteX9" fmla="*/ 0 w 10010"/>
              <a:gd name="connsiteY9" fmla="*/ 4560 h 10600"/>
              <a:gd name="connsiteX10" fmla="*/ 24 w 10010"/>
              <a:gd name="connsiteY10" fmla="*/ 0 h 10600"/>
              <a:gd name="connsiteX0" fmla="*/ 23 w 10010"/>
              <a:gd name="connsiteY0" fmla="*/ 0 h 10490"/>
              <a:gd name="connsiteX1" fmla="*/ 2524 w 10010"/>
              <a:gd name="connsiteY1" fmla="*/ 490 h 10490"/>
              <a:gd name="connsiteX2" fmla="*/ 5038 w 10010"/>
              <a:gd name="connsiteY2" fmla="*/ 2017 h 10490"/>
              <a:gd name="connsiteX3" fmla="*/ 7561 w 10010"/>
              <a:gd name="connsiteY3" fmla="*/ 1862 h 10490"/>
              <a:gd name="connsiteX4" fmla="*/ 10010 w 10010"/>
              <a:gd name="connsiteY4" fmla="*/ 5106 h 10490"/>
              <a:gd name="connsiteX5" fmla="*/ 9980 w 10010"/>
              <a:gd name="connsiteY5" fmla="*/ 10490 h 10490"/>
              <a:gd name="connsiteX6" fmla="*/ 7561 w 10010"/>
              <a:gd name="connsiteY6" fmla="*/ 3099 h 10490"/>
              <a:gd name="connsiteX7" fmla="*/ 5038 w 10010"/>
              <a:gd name="connsiteY7" fmla="*/ 3254 h 10490"/>
              <a:gd name="connsiteX8" fmla="*/ 2513 w 10010"/>
              <a:gd name="connsiteY8" fmla="*/ 1707 h 10490"/>
              <a:gd name="connsiteX9" fmla="*/ 0 w 10010"/>
              <a:gd name="connsiteY9" fmla="*/ 4450 h 10490"/>
              <a:gd name="connsiteX10" fmla="*/ 23 w 10010"/>
              <a:gd name="connsiteY10" fmla="*/ 0 h 10490"/>
              <a:gd name="connsiteX0" fmla="*/ 31 w 10018"/>
              <a:gd name="connsiteY0" fmla="*/ 0 h 10490"/>
              <a:gd name="connsiteX1" fmla="*/ 2532 w 10018"/>
              <a:gd name="connsiteY1" fmla="*/ 490 h 10490"/>
              <a:gd name="connsiteX2" fmla="*/ 5046 w 10018"/>
              <a:gd name="connsiteY2" fmla="*/ 2017 h 10490"/>
              <a:gd name="connsiteX3" fmla="*/ 7569 w 10018"/>
              <a:gd name="connsiteY3" fmla="*/ 1862 h 10490"/>
              <a:gd name="connsiteX4" fmla="*/ 10018 w 10018"/>
              <a:gd name="connsiteY4" fmla="*/ 5106 h 10490"/>
              <a:gd name="connsiteX5" fmla="*/ 9988 w 10018"/>
              <a:gd name="connsiteY5" fmla="*/ 10490 h 10490"/>
              <a:gd name="connsiteX6" fmla="*/ 7569 w 10018"/>
              <a:gd name="connsiteY6" fmla="*/ 3099 h 10490"/>
              <a:gd name="connsiteX7" fmla="*/ 5046 w 10018"/>
              <a:gd name="connsiteY7" fmla="*/ 3254 h 10490"/>
              <a:gd name="connsiteX8" fmla="*/ 2521 w 10018"/>
              <a:gd name="connsiteY8" fmla="*/ 1707 h 10490"/>
              <a:gd name="connsiteX9" fmla="*/ 0 w 10018"/>
              <a:gd name="connsiteY9" fmla="*/ 4380 h 10490"/>
              <a:gd name="connsiteX10" fmla="*/ 31 w 10018"/>
              <a:gd name="connsiteY10" fmla="*/ 0 h 10490"/>
              <a:gd name="connsiteX0" fmla="*/ 31 w 10009"/>
              <a:gd name="connsiteY0" fmla="*/ 0 h 10490"/>
              <a:gd name="connsiteX1" fmla="*/ 2532 w 10009"/>
              <a:gd name="connsiteY1" fmla="*/ 490 h 10490"/>
              <a:gd name="connsiteX2" fmla="*/ 5046 w 10009"/>
              <a:gd name="connsiteY2" fmla="*/ 2017 h 10490"/>
              <a:gd name="connsiteX3" fmla="*/ 7569 w 10009"/>
              <a:gd name="connsiteY3" fmla="*/ 1862 h 10490"/>
              <a:gd name="connsiteX4" fmla="*/ 10009 w 10009"/>
              <a:gd name="connsiteY4" fmla="*/ 5090 h 10490"/>
              <a:gd name="connsiteX5" fmla="*/ 9988 w 10009"/>
              <a:gd name="connsiteY5" fmla="*/ 10490 h 10490"/>
              <a:gd name="connsiteX6" fmla="*/ 7569 w 10009"/>
              <a:gd name="connsiteY6" fmla="*/ 3099 h 10490"/>
              <a:gd name="connsiteX7" fmla="*/ 5046 w 10009"/>
              <a:gd name="connsiteY7" fmla="*/ 3254 h 10490"/>
              <a:gd name="connsiteX8" fmla="*/ 2521 w 10009"/>
              <a:gd name="connsiteY8" fmla="*/ 1707 h 10490"/>
              <a:gd name="connsiteX9" fmla="*/ 0 w 10009"/>
              <a:gd name="connsiteY9" fmla="*/ 4380 h 10490"/>
              <a:gd name="connsiteX10" fmla="*/ 31 w 10009"/>
              <a:gd name="connsiteY10" fmla="*/ 0 h 10490"/>
              <a:gd name="connsiteX0" fmla="*/ 31 w 10009"/>
              <a:gd name="connsiteY0" fmla="*/ 0 h 13360"/>
              <a:gd name="connsiteX1" fmla="*/ 2532 w 10009"/>
              <a:gd name="connsiteY1" fmla="*/ 490 h 13360"/>
              <a:gd name="connsiteX2" fmla="*/ 5046 w 10009"/>
              <a:gd name="connsiteY2" fmla="*/ 2017 h 13360"/>
              <a:gd name="connsiteX3" fmla="*/ 7569 w 10009"/>
              <a:gd name="connsiteY3" fmla="*/ 1862 h 13360"/>
              <a:gd name="connsiteX4" fmla="*/ 10009 w 10009"/>
              <a:gd name="connsiteY4" fmla="*/ 5090 h 13360"/>
              <a:gd name="connsiteX5" fmla="*/ 9962 w 10009"/>
              <a:gd name="connsiteY5" fmla="*/ 13360 h 13360"/>
              <a:gd name="connsiteX6" fmla="*/ 7569 w 10009"/>
              <a:gd name="connsiteY6" fmla="*/ 3099 h 13360"/>
              <a:gd name="connsiteX7" fmla="*/ 5046 w 10009"/>
              <a:gd name="connsiteY7" fmla="*/ 3254 h 13360"/>
              <a:gd name="connsiteX8" fmla="*/ 2521 w 10009"/>
              <a:gd name="connsiteY8" fmla="*/ 1707 h 13360"/>
              <a:gd name="connsiteX9" fmla="*/ 0 w 10009"/>
              <a:gd name="connsiteY9" fmla="*/ 4380 h 13360"/>
              <a:gd name="connsiteX10" fmla="*/ 31 w 10009"/>
              <a:gd name="connsiteY10" fmla="*/ 0 h 13360"/>
              <a:gd name="connsiteX0" fmla="*/ 31 w 9984"/>
              <a:gd name="connsiteY0" fmla="*/ 0 h 13360"/>
              <a:gd name="connsiteX1" fmla="*/ 2532 w 9984"/>
              <a:gd name="connsiteY1" fmla="*/ 490 h 13360"/>
              <a:gd name="connsiteX2" fmla="*/ 5046 w 9984"/>
              <a:gd name="connsiteY2" fmla="*/ 2017 h 13360"/>
              <a:gd name="connsiteX3" fmla="*/ 7569 w 9984"/>
              <a:gd name="connsiteY3" fmla="*/ 1862 h 13360"/>
              <a:gd name="connsiteX4" fmla="*/ 9984 w 9984"/>
              <a:gd name="connsiteY4" fmla="*/ 4993 h 13360"/>
              <a:gd name="connsiteX5" fmla="*/ 9962 w 9984"/>
              <a:gd name="connsiteY5" fmla="*/ 13360 h 13360"/>
              <a:gd name="connsiteX6" fmla="*/ 7569 w 9984"/>
              <a:gd name="connsiteY6" fmla="*/ 3099 h 13360"/>
              <a:gd name="connsiteX7" fmla="*/ 5046 w 9984"/>
              <a:gd name="connsiteY7" fmla="*/ 3254 h 13360"/>
              <a:gd name="connsiteX8" fmla="*/ 2521 w 9984"/>
              <a:gd name="connsiteY8" fmla="*/ 1707 h 13360"/>
              <a:gd name="connsiteX9" fmla="*/ 0 w 9984"/>
              <a:gd name="connsiteY9" fmla="*/ 4380 h 13360"/>
              <a:gd name="connsiteX10" fmla="*/ 31 w 9984"/>
              <a:gd name="connsiteY10" fmla="*/ 0 h 13360"/>
              <a:gd name="connsiteX0" fmla="*/ 31 w 10000"/>
              <a:gd name="connsiteY0" fmla="*/ 0 h 10240"/>
              <a:gd name="connsiteX1" fmla="*/ 2536 w 10000"/>
              <a:gd name="connsiteY1" fmla="*/ 367 h 10240"/>
              <a:gd name="connsiteX2" fmla="*/ 5054 w 10000"/>
              <a:gd name="connsiteY2" fmla="*/ 1510 h 10240"/>
              <a:gd name="connsiteX3" fmla="*/ 7581 w 10000"/>
              <a:gd name="connsiteY3" fmla="*/ 1394 h 10240"/>
              <a:gd name="connsiteX4" fmla="*/ 10000 w 10000"/>
              <a:gd name="connsiteY4" fmla="*/ 3737 h 10240"/>
              <a:gd name="connsiteX5" fmla="*/ 9979 w 10000"/>
              <a:gd name="connsiteY5" fmla="*/ 10240 h 10240"/>
              <a:gd name="connsiteX6" fmla="*/ 7581 w 10000"/>
              <a:gd name="connsiteY6" fmla="*/ 2320 h 10240"/>
              <a:gd name="connsiteX7" fmla="*/ 5054 w 10000"/>
              <a:gd name="connsiteY7" fmla="*/ 2436 h 10240"/>
              <a:gd name="connsiteX8" fmla="*/ 2525 w 10000"/>
              <a:gd name="connsiteY8" fmla="*/ 1278 h 10240"/>
              <a:gd name="connsiteX9" fmla="*/ 0 w 10000"/>
              <a:gd name="connsiteY9" fmla="*/ 3278 h 10240"/>
              <a:gd name="connsiteX10" fmla="*/ 31 w 10000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7581 w 10019"/>
              <a:gd name="connsiteY6" fmla="*/ 2320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8643 w 10019"/>
              <a:gd name="connsiteY6" fmla="*/ 4455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8643 w 10019"/>
              <a:gd name="connsiteY6" fmla="*/ 4455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4 w 9992"/>
              <a:gd name="connsiteY0" fmla="*/ 0 h 10240"/>
              <a:gd name="connsiteX1" fmla="*/ 2509 w 9992"/>
              <a:gd name="connsiteY1" fmla="*/ 367 h 10240"/>
              <a:gd name="connsiteX2" fmla="*/ 5027 w 9992"/>
              <a:gd name="connsiteY2" fmla="*/ 1510 h 10240"/>
              <a:gd name="connsiteX3" fmla="*/ 7554 w 9992"/>
              <a:gd name="connsiteY3" fmla="*/ 1394 h 10240"/>
              <a:gd name="connsiteX4" fmla="*/ 9992 w 9992"/>
              <a:gd name="connsiteY4" fmla="*/ 3763 h 10240"/>
              <a:gd name="connsiteX5" fmla="*/ 9952 w 9992"/>
              <a:gd name="connsiteY5" fmla="*/ 10240 h 10240"/>
              <a:gd name="connsiteX6" fmla="*/ 8616 w 9992"/>
              <a:gd name="connsiteY6" fmla="*/ 4455 h 10240"/>
              <a:gd name="connsiteX7" fmla="*/ 5027 w 9992"/>
              <a:gd name="connsiteY7" fmla="*/ 2436 h 10240"/>
              <a:gd name="connsiteX8" fmla="*/ 2498 w 9992"/>
              <a:gd name="connsiteY8" fmla="*/ 1278 h 10240"/>
              <a:gd name="connsiteX9" fmla="*/ 30 w 9992"/>
              <a:gd name="connsiteY9" fmla="*/ 2322 h 10240"/>
              <a:gd name="connsiteX10" fmla="*/ 4 w 9992"/>
              <a:gd name="connsiteY10" fmla="*/ 0 h 10240"/>
              <a:gd name="connsiteX0" fmla="*/ 25 w 10021"/>
              <a:gd name="connsiteY0" fmla="*/ 0 h 10000"/>
              <a:gd name="connsiteX1" fmla="*/ 2532 w 10021"/>
              <a:gd name="connsiteY1" fmla="*/ 358 h 10000"/>
              <a:gd name="connsiteX2" fmla="*/ 5052 w 10021"/>
              <a:gd name="connsiteY2" fmla="*/ 1475 h 10000"/>
              <a:gd name="connsiteX3" fmla="*/ 7581 w 10021"/>
              <a:gd name="connsiteY3" fmla="*/ 1361 h 10000"/>
              <a:gd name="connsiteX4" fmla="*/ 10021 w 10021"/>
              <a:gd name="connsiteY4" fmla="*/ 3675 h 10000"/>
              <a:gd name="connsiteX5" fmla="*/ 9981 w 10021"/>
              <a:gd name="connsiteY5" fmla="*/ 10000 h 10000"/>
              <a:gd name="connsiteX6" fmla="*/ 8644 w 10021"/>
              <a:gd name="connsiteY6" fmla="*/ 4351 h 10000"/>
              <a:gd name="connsiteX7" fmla="*/ 5052 w 10021"/>
              <a:gd name="connsiteY7" fmla="*/ 2379 h 10000"/>
              <a:gd name="connsiteX8" fmla="*/ 2521 w 10021"/>
              <a:gd name="connsiteY8" fmla="*/ 1248 h 10000"/>
              <a:gd name="connsiteX9" fmla="*/ 0 w 10021"/>
              <a:gd name="connsiteY9" fmla="*/ 2279 h 10000"/>
              <a:gd name="connsiteX10" fmla="*/ 25 w 10021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1" h="10000">
                <a:moveTo>
                  <a:pt x="25" y="0"/>
                </a:moveTo>
                <a:cubicBezTo>
                  <a:pt x="25" y="63"/>
                  <a:pt x="1694" y="112"/>
                  <a:pt x="2532" y="358"/>
                </a:cubicBezTo>
                <a:cubicBezTo>
                  <a:pt x="3370" y="604"/>
                  <a:pt x="4211" y="1307"/>
                  <a:pt x="5052" y="1475"/>
                </a:cubicBezTo>
                <a:cubicBezTo>
                  <a:pt x="5894" y="1641"/>
                  <a:pt x="6753" y="995"/>
                  <a:pt x="7581" y="1361"/>
                </a:cubicBezTo>
                <a:cubicBezTo>
                  <a:pt x="8409" y="1728"/>
                  <a:pt x="10021" y="3613"/>
                  <a:pt x="10021" y="3675"/>
                </a:cubicBezTo>
                <a:cubicBezTo>
                  <a:pt x="10016" y="5211"/>
                  <a:pt x="9986" y="8465"/>
                  <a:pt x="9981" y="10000"/>
                </a:cubicBezTo>
                <a:cubicBezTo>
                  <a:pt x="9981" y="9938"/>
                  <a:pt x="9423" y="7037"/>
                  <a:pt x="8644" y="4351"/>
                </a:cubicBezTo>
                <a:cubicBezTo>
                  <a:pt x="7865" y="1664"/>
                  <a:pt x="6073" y="2896"/>
                  <a:pt x="5052" y="2379"/>
                </a:cubicBezTo>
                <a:cubicBezTo>
                  <a:pt x="4031" y="1862"/>
                  <a:pt x="3917" y="1248"/>
                  <a:pt x="2521" y="1248"/>
                </a:cubicBezTo>
                <a:cubicBezTo>
                  <a:pt x="1125" y="1248"/>
                  <a:pt x="0" y="2341"/>
                  <a:pt x="0" y="2279"/>
                </a:cubicBezTo>
                <a:cubicBezTo>
                  <a:pt x="17" y="1423"/>
                  <a:pt x="8" y="855"/>
                  <a:pt x="2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648072" y="303039"/>
            <a:ext cx="205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NÁRODNÍ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PLÁN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OBNOVY</a:t>
            </a:r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xmlns="" id="{ADD9D617-207E-4D1E-9078-690CF520EB2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352420" y="5800624"/>
            <a:ext cx="648072" cy="3646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9" y="6219146"/>
            <a:ext cx="1439897" cy="57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04156" y="404664"/>
            <a:ext cx="684025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cs-CZ" sz="2000" b="1" dirty="0">
                <a:solidFill>
                  <a:prstClr val="black"/>
                </a:solidFill>
              </a:rPr>
              <a:t>Komponenta 	4.5</a:t>
            </a:r>
          </a:p>
          <a:p>
            <a:pPr lvl="0">
              <a:defRPr/>
            </a:pPr>
            <a:r>
              <a:rPr lang="cs-CZ" sz="2000" b="1" dirty="0">
                <a:solidFill>
                  <a:prstClr val="black"/>
                </a:solidFill>
              </a:rPr>
              <a:t>Iniciativa Status </a:t>
            </a:r>
            <a:r>
              <a:rPr lang="cs-CZ" sz="2000" b="1" dirty="0" smtClean="0">
                <a:solidFill>
                  <a:prstClr val="black"/>
                </a:solidFill>
              </a:rPr>
              <a:t>umělce – další výzvy (garant: OUKKO</a:t>
            </a:r>
            <a:r>
              <a:rPr lang="cs-CZ" sz="20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07" name="TextShape 2"/>
          <p:cNvSpPr txBox="1"/>
          <p:nvPr/>
        </p:nvSpPr>
        <p:spPr>
          <a:xfrm>
            <a:off x="1404156" y="1268760"/>
            <a:ext cx="7600896" cy="48276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Další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připravované výzvy: 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5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- vyhlášení v srpnu/září 2022: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Podpora mezinárodní umělecké spolupráce 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vyčlenění tematických okruhů z oborových dotačních řízení v programu Kulturní aktivity, VŘ na rok 2023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Podpora individuálních studijních/ tvůrčích aktivit fyzických </a:t>
            </a: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osob (rozšíření stipendijního</a:t>
            </a:r>
            <a:r>
              <a:rPr kumimoji="0" lang="cs-CZ" sz="1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programu</a:t>
            </a: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cs-CZ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(podpora projektů realizovaných v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roce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2022, 2023 i 2024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lvl="0">
              <a:defRPr/>
            </a:pPr>
            <a:r>
              <a:rPr lang="cs-CZ" sz="1500" dirty="0" smtClean="0">
                <a:solidFill>
                  <a:prstClr val="black"/>
                </a:solidFill>
              </a:rPr>
              <a:t>- vyhlášení </a:t>
            </a:r>
            <a:r>
              <a:rPr lang="cs-CZ" sz="1500" dirty="0">
                <a:solidFill>
                  <a:prstClr val="black"/>
                </a:solidFill>
              </a:rPr>
              <a:t>v listopadu </a:t>
            </a:r>
            <a:r>
              <a:rPr lang="cs-CZ" sz="1500" dirty="0" smtClean="0">
                <a:solidFill>
                  <a:prstClr val="black"/>
                </a:solidFill>
              </a:rPr>
              <a:t>2022:</a:t>
            </a:r>
          </a:p>
          <a:p>
            <a:pPr lvl="0"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Vzdělávací akce </a:t>
            </a:r>
            <a:r>
              <a:rPr kumimoji="0" lang="cs-CZ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knihoven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500" dirty="0" smtClean="0">
                <a:solidFill>
                  <a:prstClr val="black"/>
                </a:solidFill>
                <a:latin typeface="Arial"/>
              </a:rPr>
              <a:t>(podpora vzdělávací funkce knihoven </a:t>
            </a:r>
            <a:r>
              <a:rPr kumimoji="0" lang="cs-CZ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– realizace aktivit v roce</a:t>
            </a:r>
            <a:r>
              <a:rPr kumimoji="0" lang="cs-CZ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2023)</a:t>
            </a:r>
            <a:endParaRPr kumimoji="0" lang="cs-CZ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2" y="6281312"/>
            <a:ext cx="809625" cy="45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" descr="ba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87" y="6296551"/>
            <a:ext cx="1025843" cy="419735"/>
          </a:xfrm>
          <a:prstGeom prst="rect">
            <a:avLst/>
          </a:prstGeom>
          <a:noFill/>
        </p:spPr>
      </p:pic>
      <p:sp>
        <p:nvSpPr>
          <p:cNvPr id="3" name="Vývojový diagram: děrná páska 2"/>
          <p:cNvSpPr/>
          <p:nvPr/>
        </p:nvSpPr>
        <p:spPr>
          <a:xfrm rot="21276063">
            <a:off x="-14002" y="6020176"/>
            <a:ext cx="9186150" cy="88447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9874 h 18874"/>
              <a:gd name="connsiteX1" fmla="*/ 2508 w 10000"/>
              <a:gd name="connsiteY1" fmla="*/ 0 h 18874"/>
              <a:gd name="connsiteX2" fmla="*/ 5000 w 10000"/>
              <a:gd name="connsiteY2" fmla="*/ 9874 h 18874"/>
              <a:gd name="connsiteX3" fmla="*/ 7500 w 10000"/>
              <a:gd name="connsiteY3" fmla="*/ 8874 h 18874"/>
              <a:gd name="connsiteX4" fmla="*/ 10000 w 10000"/>
              <a:gd name="connsiteY4" fmla="*/ 9874 h 18874"/>
              <a:gd name="connsiteX5" fmla="*/ 10000 w 10000"/>
              <a:gd name="connsiteY5" fmla="*/ 17874 h 18874"/>
              <a:gd name="connsiteX6" fmla="*/ 7500 w 10000"/>
              <a:gd name="connsiteY6" fmla="*/ 16874 h 18874"/>
              <a:gd name="connsiteX7" fmla="*/ 5000 w 10000"/>
              <a:gd name="connsiteY7" fmla="*/ 17874 h 18874"/>
              <a:gd name="connsiteX8" fmla="*/ 2500 w 10000"/>
              <a:gd name="connsiteY8" fmla="*/ 18874 h 18874"/>
              <a:gd name="connsiteX9" fmla="*/ 0 w 10000"/>
              <a:gd name="connsiteY9" fmla="*/ 17874 h 18874"/>
              <a:gd name="connsiteX10" fmla="*/ 0 w 10000"/>
              <a:gd name="connsiteY10" fmla="*/ 9874 h 18874"/>
              <a:gd name="connsiteX0" fmla="*/ 0 w 10000"/>
              <a:gd name="connsiteY0" fmla="*/ 9874 h 18353"/>
              <a:gd name="connsiteX1" fmla="*/ 2508 w 10000"/>
              <a:gd name="connsiteY1" fmla="*/ 0 h 18353"/>
              <a:gd name="connsiteX2" fmla="*/ 5000 w 10000"/>
              <a:gd name="connsiteY2" fmla="*/ 9874 h 18353"/>
              <a:gd name="connsiteX3" fmla="*/ 7500 w 10000"/>
              <a:gd name="connsiteY3" fmla="*/ 8874 h 18353"/>
              <a:gd name="connsiteX4" fmla="*/ 10000 w 10000"/>
              <a:gd name="connsiteY4" fmla="*/ 9874 h 18353"/>
              <a:gd name="connsiteX5" fmla="*/ 10000 w 10000"/>
              <a:gd name="connsiteY5" fmla="*/ 17874 h 18353"/>
              <a:gd name="connsiteX6" fmla="*/ 7500 w 10000"/>
              <a:gd name="connsiteY6" fmla="*/ 16874 h 18353"/>
              <a:gd name="connsiteX7" fmla="*/ 5000 w 10000"/>
              <a:gd name="connsiteY7" fmla="*/ 17874 h 18353"/>
              <a:gd name="connsiteX8" fmla="*/ 2497 w 10000"/>
              <a:gd name="connsiteY8" fmla="*/ 7871 h 18353"/>
              <a:gd name="connsiteX9" fmla="*/ 0 w 10000"/>
              <a:gd name="connsiteY9" fmla="*/ 17874 h 18353"/>
              <a:gd name="connsiteX10" fmla="*/ 0 w 10000"/>
              <a:gd name="connsiteY10" fmla="*/ 9874 h 18353"/>
              <a:gd name="connsiteX0" fmla="*/ 0 w 10000"/>
              <a:gd name="connsiteY0" fmla="*/ 9874 h 64678"/>
              <a:gd name="connsiteX1" fmla="*/ 2508 w 10000"/>
              <a:gd name="connsiteY1" fmla="*/ 0 h 64678"/>
              <a:gd name="connsiteX2" fmla="*/ 5000 w 10000"/>
              <a:gd name="connsiteY2" fmla="*/ 9874 h 64678"/>
              <a:gd name="connsiteX3" fmla="*/ 7500 w 10000"/>
              <a:gd name="connsiteY3" fmla="*/ 8874 h 64678"/>
              <a:gd name="connsiteX4" fmla="*/ 10000 w 10000"/>
              <a:gd name="connsiteY4" fmla="*/ 9874 h 64678"/>
              <a:gd name="connsiteX5" fmla="*/ 9898 w 10000"/>
              <a:gd name="connsiteY5" fmla="*/ 64678 h 64678"/>
              <a:gd name="connsiteX6" fmla="*/ 7500 w 10000"/>
              <a:gd name="connsiteY6" fmla="*/ 16874 h 64678"/>
              <a:gd name="connsiteX7" fmla="*/ 5000 w 10000"/>
              <a:gd name="connsiteY7" fmla="*/ 17874 h 64678"/>
              <a:gd name="connsiteX8" fmla="*/ 2497 w 10000"/>
              <a:gd name="connsiteY8" fmla="*/ 7871 h 64678"/>
              <a:gd name="connsiteX9" fmla="*/ 0 w 10000"/>
              <a:gd name="connsiteY9" fmla="*/ 17874 h 64678"/>
              <a:gd name="connsiteX10" fmla="*/ 0 w 10000"/>
              <a:gd name="connsiteY10" fmla="*/ 9874 h 64678"/>
              <a:gd name="connsiteX0" fmla="*/ 0 w 9912"/>
              <a:gd name="connsiteY0" fmla="*/ 9874 h 64678"/>
              <a:gd name="connsiteX1" fmla="*/ 2508 w 9912"/>
              <a:gd name="connsiteY1" fmla="*/ 0 h 64678"/>
              <a:gd name="connsiteX2" fmla="*/ 5000 w 9912"/>
              <a:gd name="connsiteY2" fmla="*/ 9874 h 64678"/>
              <a:gd name="connsiteX3" fmla="*/ 7500 w 9912"/>
              <a:gd name="connsiteY3" fmla="*/ 8874 h 64678"/>
              <a:gd name="connsiteX4" fmla="*/ 9912 w 9912"/>
              <a:gd name="connsiteY4" fmla="*/ 23927 h 64678"/>
              <a:gd name="connsiteX5" fmla="*/ 9898 w 9912"/>
              <a:gd name="connsiteY5" fmla="*/ 64678 h 64678"/>
              <a:gd name="connsiteX6" fmla="*/ 7500 w 9912"/>
              <a:gd name="connsiteY6" fmla="*/ 16874 h 64678"/>
              <a:gd name="connsiteX7" fmla="*/ 5000 w 9912"/>
              <a:gd name="connsiteY7" fmla="*/ 17874 h 64678"/>
              <a:gd name="connsiteX8" fmla="*/ 2497 w 9912"/>
              <a:gd name="connsiteY8" fmla="*/ 7871 h 64678"/>
              <a:gd name="connsiteX9" fmla="*/ 0 w 9912"/>
              <a:gd name="connsiteY9" fmla="*/ 17874 h 64678"/>
              <a:gd name="connsiteX10" fmla="*/ 0 w 9912"/>
              <a:gd name="connsiteY10" fmla="*/ 9874 h 64678"/>
              <a:gd name="connsiteX0" fmla="*/ 0 w 10044"/>
              <a:gd name="connsiteY0" fmla="*/ 1527 h 10000"/>
              <a:gd name="connsiteX1" fmla="*/ 2530 w 10044"/>
              <a:gd name="connsiteY1" fmla="*/ 0 h 10000"/>
              <a:gd name="connsiteX2" fmla="*/ 5044 w 10044"/>
              <a:gd name="connsiteY2" fmla="*/ 1527 h 10000"/>
              <a:gd name="connsiteX3" fmla="*/ 7567 w 10044"/>
              <a:gd name="connsiteY3" fmla="*/ 1372 h 10000"/>
              <a:gd name="connsiteX4" fmla="*/ 10044 w 10044"/>
              <a:gd name="connsiteY4" fmla="*/ 3778 h 10000"/>
              <a:gd name="connsiteX5" fmla="*/ 9986 w 10044"/>
              <a:gd name="connsiteY5" fmla="*/ 10000 h 10000"/>
              <a:gd name="connsiteX6" fmla="*/ 7567 w 10044"/>
              <a:gd name="connsiteY6" fmla="*/ 2609 h 10000"/>
              <a:gd name="connsiteX7" fmla="*/ 5044 w 10044"/>
              <a:gd name="connsiteY7" fmla="*/ 2764 h 10000"/>
              <a:gd name="connsiteX8" fmla="*/ 2519 w 10044"/>
              <a:gd name="connsiteY8" fmla="*/ 1217 h 10000"/>
              <a:gd name="connsiteX9" fmla="*/ 0 w 10044"/>
              <a:gd name="connsiteY9" fmla="*/ 2764 h 10000"/>
              <a:gd name="connsiteX10" fmla="*/ 0 w 10044"/>
              <a:gd name="connsiteY10" fmla="*/ 1527 h 10000"/>
              <a:gd name="connsiteX0" fmla="*/ 0 w 10016"/>
              <a:gd name="connsiteY0" fmla="*/ 1527 h 10000"/>
              <a:gd name="connsiteX1" fmla="*/ 2530 w 10016"/>
              <a:gd name="connsiteY1" fmla="*/ 0 h 10000"/>
              <a:gd name="connsiteX2" fmla="*/ 5044 w 10016"/>
              <a:gd name="connsiteY2" fmla="*/ 1527 h 10000"/>
              <a:gd name="connsiteX3" fmla="*/ 7567 w 10016"/>
              <a:gd name="connsiteY3" fmla="*/ 1372 h 10000"/>
              <a:gd name="connsiteX4" fmla="*/ 10016 w 10016"/>
              <a:gd name="connsiteY4" fmla="*/ 4616 h 10000"/>
              <a:gd name="connsiteX5" fmla="*/ 9986 w 10016"/>
              <a:gd name="connsiteY5" fmla="*/ 10000 h 10000"/>
              <a:gd name="connsiteX6" fmla="*/ 7567 w 10016"/>
              <a:gd name="connsiteY6" fmla="*/ 2609 h 10000"/>
              <a:gd name="connsiteX7" fmla="*/ 5044 w 10016"/>
              <a:gd name="connsiteY7" fmla="*/ 2764 h 10000"/>
              <a:gd name="connsiteX8" fmla="*/ 2519 w 10016"/>
              <a:gd name="connsiteY8" fmla="*/ 1217 h 10000"/>
              <a:gd name="connsiteX9" fmla="*/ 0 w 10016"/>
              <a:gd name="connsiteY9" fmla="*/ 2764 h 10000"/>
              <a:gd name="connsiteX10" fmla="*/ 0 w 10016"/>
              <a:gd name="connsiteY10" fmla="*/ 1527 h 10000"/>
              <a:gd name="connsiteX0" fmla="*/ 50 w 10016"/>
              <a:gd name="connsiteY0" fmla="*/ 0 h 10750"/>
              <a:gd name="connsiteX1" fmla="*/ 2530 w 10016"/>
              <a:gd name="connsiteY1" fmla="*/ 750 h 10750"/>
              <a:gd name="connsiteX2" fmla="*/ 5044 w 10016"/>
              <a:gd name="connsiteY2" fmla="*/ 2277 h 10750"/>
              <a:gd name="connsiteX3" fmla="*/ 7567 w 10016"/>
              <a:gd name="connsiteY3" fmla="*/ 2122 h 10750"/>
              <a:gd name="connsiteX4" fmla="*/ 10016 w 10016"/>
              <a:gd name="connsiteY4" fmla="*/ 5366 h 10750"/>
              <a:gd name="connsiteX5" fmla="*/ 9986 w 10016"/>
              <a:gd name="connsiteY5" fmla="*/ 10750 h 10750"/>
              <a:gd name="connsiteX6" fmla="*/ 7567 w 10016"/>
              <a:gd name="connsiteY6" fmla="*/ 3359 h 10750"/>
              <a:gd name="connsiteX7" fmla="*/ 5044 w 10016"/>
              <a:gd name="connsiteY7" fmla="*/ 3514 h 10750"/>
              <a:gd name="connsiteX8" fmla="*/ 2519 w 10016"/>
              <a:gd name="connsiteY8" fmla="*/ 1967 h 10750"/>
              <a:gd name="connsiteX9" fmla="*/ 0 w 10016"/>
              <a:gd name="connsiteY9" fmla="*/ 3514 h 10750"/>
              <a:gd name="connsiteX10" fmla="*/ 50 w 10016"/>
              <a:gd name="connsiteY10" fmla="*/ 0 h 10750"/>
              <a:gd name="connsiteX0" fmla="*/ 40 w 10006"/>
              <a:gd name="connsiteY0" fmla="*/ 0 h 10750"/>
              <a:gd name="connsiteX1" fmla="*/ 2520 w 10006"/>
              <a:gd name="connsiteY1" fmla="*/ 750 h 10750"/>
              <a:gd name="connsiteX2" fmla="*/ 5034 w 10006"/>
              <a:gd name="connsiteY2" fmla="*/ 2277 h 10750"/>
              <a:gd name="connsiteX3" fmla="*/ 7557 w 10006"/>
              <a:gd name="connsiteY3" fmla="*/ 2122 h 10750"/>
              <a:gd name="connsiteX4" fmla="*/ 10006 w 10006"/>
              <a:gd name="connsiteY4" fmla="*/ 5366 h 10750"/>
              <a:gd name="connsiteX5" fmla="*/ 9976 w 10006"/>
              <a:gd name="connsiteY5" fmla="*/ 10750 h 10750"/>
              <a:gd name="connsiteX6" fmla="*/ 7557 w 10006"/>
              <a:gd name="connsiteY6" fmla="*/ 3359 h 10750"/>
              <a:gd name="connsiteX7" fmla="*/ 5034 w 10006"/>
              <a:gd name="connsiteY7" fmla="*/ 3514 h 10750"/>
              <a:gd name="connsiteX8" fmla="*/ 2509 w 10006"/>
              <a:gd name="connsiteY8" fmla="*/ 1967 h 10750"/>
              <a:gd name="connsiteX9" fmla="*/ 0 w 10006"/>
              <a:gd name="connsiteY9" fmla="*/ 4715 h 10750"/>
              <a:gd name="connsiteX10" fmla="*/ 40 w 10006"/>
              <a:gd name="connsiteY10" fmla="*/ 0 h 10750"/>
              <a:gd name="connsiteX0" fmla="*/ 4 w 10010"/>
              <a:gd name="connsiteY0" fmla="*/ 0 h 10526"/>
              <a:gd name="connsiteX1" fmla="*/ 2524 w 10010"/>
              <a:gd name="connsiteY1" fmla="*/ 526 h 10526"/>
              <a:gd name="connsiteX2" fmla="*/ 5038 w 10010"/>
              <a:gd name="connsiteY2" fmla="*/ 2053 h 10526"/>
              <a:gd name="connsiteX3" fmla="*/ 7561 w 10010"/>
              <a:gd name="connsiteY3" fmla="*/ 1898 h 10526"/>
              <a:gd name="connsiteX4" fmla="*/ 10010 w 10010"/>
              <a:gd name="connsiteY4" fmla="*/ 5142 h 10526"/>
              <a:gd name="connsiteX5" fmla="*/ 9980 w 10010"/>
              <a:gd name="connsiteY5" fmla="*/ 10526 h 10526"/>
              <a:gd name="connsiteX6" fmla="*/ 7561 w 10010"/>
              <a:gd name="connsiteY6" fmla="*/ 3135 h 10526"/>
              <a:gd name="connsiteX7" fmla="*/ 5038 w 10010"/>
              <a:gd name="connsiteY7" fmla="*/ 3290 h 10526"/>
              <a:gd name="connsiteX8" fmla="*/ 2513 w 10010"/>
              <a:gd name="connsiteY8" fmla="*/ 1743 h 10526"/>
              <a:gd name="connsiteX9" fmla="*/ 4 w 10010"/>
              <a:gd name="connsiteY9" fmla="*/ 4491 h 10526"/>
              <a:gd name="connsiteX10" fmla="*/ 4 w 10010"/>
              <a:gd name="connsiteY10" fmla="*/ 0 h 10526"/>
              <a:gd name="connsiteX0" fmla="*/ 41 w 10047"/>
              <a:gd name="connsiteY0" fmla="*/ 0 h 10526"/>
              <a:gd name="connsiteX1" fmla="*/ 2561 w 10047"/>
              <a:gd name="connsiteY1" fmla="*/ 526 h 10526"/>
              <a:gd name="connsiteX2" fmla="*/ 5075 w 10047"/>
              <a:gd name="connsiteY2" fmla="*/ 2053 h 10526"/>
              <a:gd name="connsiteX3" fmla="*/ 7598 w 10047"/>
              <a:gd name="connsiteY3" fmla="*/ 1898 h 10526"/>
              <a:gd name="connsiteX4" fmla="*/ 10047 w 10047"/>
              <a:gd name="connsiteY4" fmla="*/ 5142 h 10526"/>
              <a:gd name="connsiteX5" fmla="*/ 10017 w 10047"/>
              <a:gd name="connsiteY5" fmla="*/ 10526 h 10526"/>
              <a:gd name="connsiteX6" fmla="*/ 7598 w 10047"/>
              <a:gd name="connsiteY6" fmla="*/ 3135 h 10526"/>
              <a:gd name="connsiteX7" fmla="*/ 5075 w 10047"/>
              <a:gd name="connsiteY7" fmla="*/ 3290 h 10526"/>
              <a:gd name="connsiteX8" fmla="*/ 2550 w 10047"/>
              <a:gd name="connsiteY8" fmla="*/ 1743 h 10526"/>
              <a:gd name="connsiteX9" fmla="*/ 0 w 10047"/>
              <a:gd name="connsiteY9" fmla="*/ 4862 h 10526"/>
              <a:gd name="connsiteX10" fmla="*/ 41 w 10047"/>
              <a:gd name="connsiteY10" fmla="*/ 0 h 10526"/>
              <a:gd name="connsiteX0" fmla="*/ 6 w 10012"/>
              <a:gd name="connsiteY0" fmla="*/ 0 h 10526"/>
              <a:gd name="connsiteX1" fmla="*/ 2526 w 10012"/>
              <a:gd name="connsiteY1" fmla="*/ 526 h 10526"/>
              <a:gd name="connsiteX2" fmla="*/ 5040 w 10012"/>
              <a:gd name="connsiteY2" fmla="*/ 2053 h 10526"/>
              <a:gd name="connsiteX3" fmla="*/ 7563 w 10012"/>
              <a:gd name="connsiteY3" fmla="*/ 1898 h 10526"/>
              <a:gd name="connsiteX4" fmla="*/ 10012 w 10012"/>
              <a:gd name="connsiteY4" fmla="*/ 5142 h 10526"/>
              <a:gd name="connsiteX5" fmla="*/ 9982 w 10012"/>
              <a:gd name="connsiteY5" fmla="*/ 10526 h 10526"/>
              <a:gd name="connsiteX6" fmla="*/ 7563 w 10012"/>
              <a:gd name="connsiteY6" fmla="*/ 3135 h 10526"/>
              <a:gd name="connsiteX7" fmla="*/ 5040 w 10012"/>
              <a:gd name="connsiteY7" fmla="*/ 3290 h 10526"/>
              <a:gd name="connsiteX8" fmla="*/ 2515 w 10012"/>
              <a:gd name="connsiteY8" fmla="*/ 1743 h 10526"/>
              <a:gd name="connsiteX9" fmla="*/ 2 w 10012"/>
              <a:gd name="connsiteY9" fmla="*/ 4486 h 10526"/>
              <a:gd name="connsiteX10" fmla="*/ 6 w 10012"/>
              <a:gd name="connsiteY10" fmla="*/ 0 h 10526"/>
              <a:gd name="connsiteX0" fmla="*/ 33 w 10010"/>
              <a:gd name="connsiteY0" fmla="*/ 0 h 10584"/>
              <a:gd name="connsiteX1" fmla="*/ 2524 w 10010"/>
              <a:gd name="connsiteY1" fmla="*/ 584 h 10584"/>
              <a:gd name="connsiteX2" fmla="*/ 5038 w 10010"/>
              <a:gd name="connsiteY2" fmla="*/ 2111 h 10584"/>
              <a:gd name="connsiteX3" fmla="*/ 7561 w 10010"/>
              <a:gd name="connsiteY3" fmla="*/ 1956 h 10584"/>
              <a:gd name="connsiteX4" fmla="*/ 10010 w 10010"/>
              <a:gd name="connsiteY4" fmla="*/ 5200 h 10584"/>
              <a:gd name="connsiteX5" fmla="*/ 9980 w 10010"/>
              <a:gd name="connsiteY5" fmla="*/ 10584 h 10584"/>
              <a:gd name="connsiteX6" fmla="*/ 7561 w 10010"/>
              <a:gd name="connsiteY6" fmla="*/ 3193 h 10584"/>
              <a:gd name="connsiteX7" fmla="*/ 5038 w 10010"/>
              <a:gd name="connsiteY7" fmla="*/ 3348 h 10584"/>
              <a:gd name="connsiteX8" fmla="*/ 2513 w 10010"/>
              <a:gd name="connsiteY8" fmla="*/ 1801 h 10584"/>
              <a:gd name="connsiteX9" fmla="*/ 0 w 10010"/>
              <a:gd name="connsiteY9" fmla="*/ 4544 h 10584"/>
              <a:gd name="connsiteX10" fmla="*/ 33 w 10010"/>
              <a:gd name="connsiteY10" fmla="*/ 0 h 10584"/>
              <a:gd name="connsiteX0" fmla="*/ 24 w 10010"/>
              <a:gd name="connsiteY0" fmla="*/ 0 h 10600"/>
              <a:gd name="connsiteX1" fmla="*/ 2524 w 10010"/>
              <a:gd name="connsiteY1" fmla="*/ 600 h 10600"/>
              <a:gd name="connsiteX2" fmla="*/ 5038 w 10010"/>
              <a:gd name="connsiteY2" fmla="*/ 2127 h 10600"/>
              <a:gd name="connsiteX3" fmla="*/ 7561 w 10010"/>
              <a:gd name="connsiteY3" fmla="*/ 1972 h 10600"/>
              <a:gd name="connsiteX4" fmla="*/ 10010 w 10010"/>
              <a:gd name="connsiteY4" fmla="*/ 5216 h 10600"/>
              <a:gd name="connsiteX5" fmla="*/ 9980 w 10010"/>
              <a:gd name="connsiteY5" fmla="*/ 10600 h 10600"/>
              <a:gd name="connsiteX6" fmla="*/ 7561 w 10010"/>
              <a:gd name="connsiteY6" fmla="*/ 3209 h 10600"/>
              <a:gd name="connsiteX7" fmla="*/ 5038 w 10010"/>
              <a:gd name="connsiteY7" fmla="*/ 3364 h 10600"/>
              <a:gd name="connsiteX8" fmla="*/ 2513 w 10010"/>
              <a:gd name="connsiteY8" fmla="*/ 1817 h 10600"/>
              <a:gd name="connsiteX9" fmla="*/ 0 w 10010"/>
              <a:gd name="connsiteY9" fmla="*/ 4560 h 10600"/>
              <a:gd name="connsiteX10" fmla="*/ 24 w 10010"/>
              <a:gd name="connsiteY10" fmla="*/ 0 h 10600"/>
              <a:gd name="connsiteX0" fmla="*/ 23 w 10010"/>
              <a:gd name="connsiteY0" fmla="*/ 0 h 10490"/>
              <a:gd name="connsiteX1" fmla="*/ 2524 w 10010"/>
              <a:gd name="connsiteY1" fmla="*/ 490 h 10490"/>
              <a:gd name="connsiteX2" fmla="*/ 5038 w 10010"/>
              <a:gd name="connsiteY2" fmla="*/ 2017 h 10490"/>
              <a:gd name="connsiteX3" fmla="*/ 7561 w 10010"/>
              <a:gd name="connsiteY3" fmla="*/ 1862 h 10490"/>
              <a:gd name="connsiteX4" fmla="*/ 10010 w 10010"/>
              <a:gd name="connsiteY4" fmla="*/ 5106 h 10490"/>
              <a:gd name="connsiteX5" fmla="*/ 9980 w 10010"/>
              <a:gd name="connsiteY5" fmla="*/ 10490 h 10490"/>
              <a:gd name="connsiteX6" fmla="*/ 7561 w 10010"/>
              <a:gd name="connsiteY6" fmla="*/ 3099 h 10490"/>
              <a:gd name="connsiteX7" fmla="*/ 5038 w 10010"/>
              <a:gd name="connsiteY7" fmla="*/ 3254 h 10490"/>
              <a:gd name="connsiteX8" fmla="*/ 2513 w 10010"/>
              <a:gd name="connsiteY8" fmla="*/ 1707 h 10490"/>
              <a:gd name="connsiteX9" fmla="*/ 0 w 10010"/>
              <a:gd name="connsiteY9" fmla="*/ 4450 h 10490"/>
              <a:gd name="connsiteX10" fmla="*/ 23 w 10010"/>
              <a:gd name="connsiteY10" fmla="*/ 0 h 10490"/>
              <a:gd name="connsiteX0" fmla="*/ 31 w 10018"/>
              <a:gd name="connsiteY0" fmla="*/ 0 h 10490"/>
              <a:gd name="connsiteX1" fmla="*/ 2532 w 10018"/>
              <a:gd name="connsiteY1" fmla="*/ 490 h 10490"/>
              <a:gd name="connsiteX2" fmla="*/ 5046 w 10018"/>
              <a:gd name="connsiteY2" fmla="*/ 2017 h 10490"/>
              <a:gd name="connsiteX3" fmla="*/ 7569 w 10018"/>
              <a:gd name="connsiteY3" fmla="*/ 1862 h 10490"/>
              <a:gd name="connsiteX4" fmla="*/ 10018 w 10018"/>
              <a:gd name="connsiteY4" fmla="*/ 5106 h 10490"/>
              <a:gd name="connsiteX5" fmla="*/ 9988 w 10018"/>
              <a:gd name="connsiteY5" fmla="*/ 10490 h 10490"/>
              <a:gd name="connsiteX6" fmla="*/ 7569 w 10018"/>
              <a:gd name="connsiteY6" fmla="*/ 3099 h 10490"/>
              <a:gd name="connsiteX7" fmla="*/ 5046 w 10018"/>
              <a:gd name="connsiteY7" fmla="*/ 3254 h 10490"/>
              <a:gd name="connsiteX8" fmla="*/ 2521 w 10018"/>
              <a:gd name="connsiteY8" fmla="*/ 1707 h 10490"/>
              <a:gd name="connsiteX9" fmla="*/ 0 w 10018"/>
              <a:gd name="connsiteY9" fmla="*/ 4380 h 10490"/>
              <a:gd name="connsiteX10" fmla="*/ 31 w 10018"/>
              <a:gd name="connsiteY10" fmla="*/ 0 h 10490"/>
              <a:gd name="connsiteX0" fmla="*/ 31 w 10009"/>
              <a:gd name="connsiteY0" fmla="*/ 0 h 10490"/>
              <a:gd name="connsiteX1" fmla="*/ 2532 w 10009"/>
              <a:gd name="connsiteY1" fmla="*/ 490 h 10490"/>
              <a:gd name="connsiteX2" fmla="*/ 5046 w 10009"/>
              <a:gd name="connsiteY2" fmla="*/ 2017 h 10490"/>
              <a:gd name="connsiteX3" fmla="*/ 7569 w 10009"/>
              <a:gd name="connsiteY3" fmla="*/ 1862 h 10490"/>
              <a:gd name="connsiteX4" fmla="*/ 10009 w 10009"/>
              <a:gd name="connsiteY4" fmla="*/ 5090 h 10490"/>
              <a:gd name="connsiteX5" fmla="*/ 9988 w 10009"/>
              <a:gd name="connsiteY5" fmla="*/ 10490 h 10490"/>
              <a:gd name="connsiteX6" fmla="*/ 7569 w 10009"/>
              <a:gd name="connsiteY6" fmla="*/ 3099 h 10490"/>
              <a:gd name="connsiteX7" fmla="*/ 5046 w 10009"/>
              <a:gd name="connsiteY7" fmla="*/ 3254 h 10490"/>
              <a:gd name="connsiteX8" fmla="*/ 2521 w 10009"/>
              <a:gd name="connsiteY8" fmla="*/ 1707 h 10490"/>
              <a:gd name="connsiteX9" fmla="*/ 0 w 10009"/>
              <a:gd name="connsiteY9" fmla="*/ 4380 h 10490"/>
              <a:gd name="connsiteX10" fmla="*/ 31 w 10009"/>
              <a:gd name="connsiteY10" fmla="*/ 0 h 10490"/>
              <a:gd name="connsiteX0" fmla="*/ 31 w 10009"/>
              <a:gd name="connsiteY0" fmla="*/ 0 h 13360"/>
              <a:gd name="connsiteX1" fmla="*/ 2532 w 10009"/>
              <a:gd name="connsiteY1" fmla="*/ 490 h 13360"/>
              <a:gd name="connsiteX2" fmla="*/ 5046 w 10009"/>
              <a:gd name="connsiteY2" fmla="*/ 2017 h 13360"/>
              <a:gd name="connsiteX3" fmla="*/ 7569 w 10009"/>
              <a:gd name="connsiteY3" fmla="*/ 1862 h 13360"/>
              <a:gd name="connsiteX4" fmla="*/ 10009 w 10009"/>
              <a:gd name="connsiteY4" fmla="*/ 5090 h 13360"/>
              <a:gd name="connsiteX5" fmla="*/ 9962 w 10009"/>
              <a:gd name="connsiteY5" fmla="*/ 13360 h 13360"/>
              <a:gd name="connsiteX6" fmla="*/ 7569 w 10009"/>
              <a:gd name="connsiteY6" fmla="*/ 3099 h 13360"/>
              <a:gd name="connsiteX7" fmla="*/ 5046 w 10009"/>
              <a:gd name="connsiteY7" fmla="*/ 3254 h 13360"/>
              <a:gd name="connsiteX8" fmla="*/ 2521 w 10009"/>
              <a:gd name="connsiteY8" fmla="*/ 1707 h 13360"/>
              <a:gd name="connsiteX9" fmla="*/ 0 w 10009"/>
              <a:gd name="connsiteY9" fmla="*/ 4380 h 13360"/>
              <a:gd name="connsiteX10" fmla="*/ 31 w 10009"/>
              <a:gd name="connsiteY10" fmla="*/ 0 h 13360"/>
              <a:gd name="connsiteX0" fmla="*/ 31 w 9984"/>
              <a:gd name="connsiteY0" fmla="*/ 0 h 13360"/>
              <a:gd name="connsiteX1" fmla="*/ 2532 w 9984"/>
              <a:gd name="connsiteY1" fmla="*/ 490 h 13360"/>
              <a:gd name="connsiteX2" fmla="*/ 5046 w 9984"/>
              <a:gd name="connsiteY2" fmla="*/ 2017 h 13360"/>
              <a:gd name="connsiteX3" fmla="*/ 7569 w 9984"/>
              <a:gd name="connsiteY3" fmla="*/ 1862 h 13360"/>
              <a:gd name="connsiteX4" fmla="*/ 9984 w 9984"/>
              <a:gd name="connsiteY4" fmla="*/ 4993 h 13360"/>
              <a:gd name="connsiteX5" fmla="*/ 9962 w 9984"/>
              <a:gd name="connsiteY5" fmla="*/ 13360 h 13360"/>
              <a:gd name="connsiteX6" fmla="*/ 7569 w 9984"/>
              <a:gd name="connsiteY6" fmla="*/ 3099 h 13360"/>
              <a:gd name="connsiteX7" fmla="*/ 5046 w 9984"/>
              <a:gd name="connsiteY7" fmla="*/ 3254 h 13360"/>
              <a:gd name="connsiteX8" fmla="*/ 2521 w 9984"/>
              <a:gd name="connsiteY8" fmla="*/ 1707 h 13360"/>
              <a:gd name="connsiteX9" fmla="*/ 0 w 9984"/>
              <a:gd name="connsiteY9" fmla="*/ 4380 h 13360"/>
              <a:gd name="connsiteX10" fmla="*/ 31 w 9984"/>
              <a:gd name="connsiteY10" fmla="*/ 0 h 13360"/>
              <a:gd name="connsiteX0" fmla="*/ 31 w 10000"/>
              <a:gd name="connsiteY0" fmla="*/ 0 h 10240"/>
              <a:gd name="connsiteX1" fmla="*/ 2536 w 10000"/>
              <a:gd name="connsiteY1" fmla="*/ 367 h 10240"/>
              <a:gd name="connsiteX2" fmla="*/ 5054 w 10000"/>
              <a:gd name="connsiteY2" fmla="*/ 1510 h 10240"/>
              <a:gd name="connsiteX3" fmla="*/ 7581 w 10000"/>
              <a:gd name="connsiteY3" fmla="*/ 1394 h 10240"/>
              <a:gd name="connsiteX4" fmla="*/ 10000 w 10000"/>
              <a:gd name="connsiteY4" fmla="*/ 3737 h 10240"/>
              <a:gd name="connsiteX5" fmla="*/ 9979 w 10000"/>
              <a:gd name="connsiteY5" fmla="*/ 10240 h 10240"/>
              <a:gd name="connsiteX6" fmla="*/ 7581 w 10000"/>
              <a:gd name="connsiteY6" fmla="*/ 2320 h 10240"/>
              <a:gd name="connsiteX7" fmla="*/ 5054 w 10000"/>
              <a:gd name="connsiteY7" fmla="*/ 2436 h 10240"/>
              <a:gd name="connsiteX8" fmla="*/ 2525 w 10000"/>
              <a:gd name="connsiteY8" fmla="*/ 1278 h 10240"/>
              <a:gd name="connsiteX9" fmla="*/ 0 w 10000"/>
              <a:gd name="connsiteY9" fmla="*/ 3278 h 10240"/>
              <a:gd name="connsiteX10" fmla="*/ 31 w 10000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7581 w 10019"/>
              <a:gd name="connsiteY6" fmla="*/ 2320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8643 w 10019"/>
              <a:gd name="connsiteY6" fmla="*/ 4455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31 w 10019"/>
              <a:gd name="connsiteY0" fmla="*/ 0 h 10240"/>
              <a:gd name="connsiteX1" fmla="*/ 2536 w 10019"/>
              <a:gd name="connsiteY1" fmla="*/ 367 h 10240"/>
              <a:gd name="connsiteX2" fmla="*/ 5054 w 10019"/>
              <a:gd name="connsiteY2" fmla="*/ 1510 h 10240"/>
              <a:gd name="connsiteX3" fmla="*/ 7581 w 10019"/>
              <a:gd name="connsiteY3" fmla="*/ 1394 h 10240"/>
              <a:gd name="connsiteX4" fmla="*/ 10019 w 10019"/>
              <a:gd name="connsiteY4" fmla="*/ 3763 h 10240"/>
              <a:gd name="connsiteX5" fmla="*/ 9979 w 10019"/>
              <a:gd name="connsiteY5" fmla="*/ 10240 h 10240"/>
              <a:gd name="connsiteX6" fmla="*/ 8643 w 10019"/>
              <a:gd name="connsiteY6" fmla="*/ 4455 h 10240"/>
              <a:gd name="connsiteX7" fmla="*/ 5054 w 10019"/>
              <a:gd name="connsiteY7" fmla="*/ 2436 h 10240"/>
              <a:gd name="connsiteX8" fmla="*/ 2525 w 10019"/>
              <a:gd name="connsiteY8" fmla="*/ 1278 h 10240"/>
              <a:gd name="connsiteX9" fmla="*/ 0 w 10019"/>
              <a:gd name="connsiteY9" fmla="*/ 3278 h 10240"/>
              <a:gd name="connsiteX10" fmla="*/ 31 w 10019"/>
              <a:gd name="connsiteY10" fmla="*/ 0 h 10240"/>
              <a:gd name="connsiteX0" fmla="*/ 4 w 9992"/>
              <a:gd name="connsiteY0" fmla="*/ 0 h 10240"/>
              <a:gd name="connsiteX1" fmla="*/ 2509 w 9992"/>
              <a:gd name="connsiteY1" fmla="*/ 367 h 10240"/>
              <a:gd name="connsiteX2" fmla="*/ 5027 w 9992"/>
              <a:gd name="connsiteY2" fmla="*/ 1510 h 10240"/>
              <a:gd name="connsiteX3" fmla="*/ 7554 w 9992"/>
              <a:gd name="connsiteY3" fmla="*/ 1394 h 10240"/>
              <a:gd name="connsiteX4" fmla="*/ 9992 w 9992"/>
              <a:gd name="connsiteY4" fmla="*/ 3763 h 10240"/>
              <a:gd name="connsiteX5" fmla="*/ 9952 w 9992"/>
              <a:gd name="connsiteY5" fmla="*/ 10240 h 10240"/>
              <a:gd name="connsiteX6" fmla="*/ 8616 w 9992"/>
              <a:gd name="connsiteY6" fmla="*/ 4455 h 10240"/>
              <a:gd name="connsiteX7" fmla="*/ 5027 w 9992"/>
              <a:gd name="connsiteY7" fmla="*/ 2436 h 10240"/>
              <a:gd name="connsiteX8" fmla="*/ 2498 w 9992"/>
              <a:gd name="connsiteY8" fmla="*/ 1278 h 10240"/>
              <a:gd name="connsiteX9" fmla="*/ 30 w 9992"/>
              <a:gd name="connsiteY9" fmla="*/ 2322 h 10240"/>
              <a:gd name="connsiteX10" fmla="*/ 4 w 9992"/>
              <a:gd name="connsiteY10" fmla="*/ 0 h 10240"/>
              <a:gd name="connsiteX0" fmla="*/ 25 w 10021"/>
              <a:gd name="connsiteY0" fmla="*/ 0 h 10000"/>
              <a:gd name="connsiteX1" fmla="*/ 2532 w 10021"/>
              <a:gd name="connsiteY1" fmla="*/ 358 h 10000"/>
              <a:gd name="connsiteX2" fmla="*/ 5052 w 10021"/>
              <a:gd name="connsiteY2" fmla="*/ 1475 h 10000"/>
              <a:gd name="connsiteX3" fmla="*/ 7581 w 10021"/>
              <a:gd name="connsiteY3" fmla="*/ 1361 h 10000"/>
              <a:gd name="connsiteX4" fmla="*/ 10021 w 10021"/>
              <a:gd name="connsiteY4" fmla="*/ 3675 h 10000"/>
              <a:gd name="connsiteX5" fmla="*/ 9981 w 10021"/>
              <a:gd name="connsiteY5" fmla="*/ 10000 h 10000"/>
              <a:gd name="connsiteX6" fmla="*/ 8644 w 10021"/>
              <a:gd name="connsiteY6" fmla="*/ 4351 h 10000"/>
              <a:gd name="connsiteX7" fmla="*/ 5052 w 10021"/>
              <a:gd name="connsiteY7" fmla="*/ 2379 h 10000"/>
              <a:gd name="connsiteX8" fmla="*/ 2521 w 10021"/>
              <a:gd name="connsiteY8" fmla="*/ 1248 h 10000"/>
              <a:gd name="connsiteX9" fmla="*/ 0 w 10021"/>
              <a:gd name="connsiteY9" fmla="*/ 2279 h 10000"/>
              <a:gd name="connsiteX10" fmla="*/ 25 w 10021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1" h="10000">
                <a:moveTo>
                  <a:pt x="25" y="0"/>
                </a:moveTo>
                <a:cubicBezTo>
                  <a:pt x="25" y="63"/>
                  <a:pt x="1694" y="112"/>
                  <a:pt x="2532" y="358"/>
                </a:cubicBezTo>
                <a:cubicBezTo>
                  <a:pt x="3370" y="604"/>
                  <a:pt x="4211" y="1307"/>
                  <a:pt x="5052" y="1475"/>
                </a:cubicBezTo>
                <a:cubicBezTo>
                  <a:pt x="5894" y="1641"/>
                  <a:pt x="6753" y="995"/>
                  <a:pt x="7581" y="1361"/>
                </a:cubicBezTo>
                <a:cubicBezTo>
                  <a:pt x="8409" y="1728"/>
                  <a:pt x="10021" y="3613"/>
                  <a:pt x="10021" y="3675"/>
                </a:cubicBezTo>
                <a:cubicBezTo>
                  <a:pt x="10016" y="5211"/>
                  <a:pt x="9986" y="8465"/>
                  <a:pt x="9981" y="10000"/>
                </a:cubicBezTo>
                <a:cubicBezTo>
                  <a:pt x="9981" y="9938"/>
                  <a:pt x="9423" y="7037"/>
                  <a:pt x="8644" y="4351"/>
                </a:cubicBezTo>
                <a:cubicBezTo>
                  <a:pt x="7865" y="1664"/>
                  <a:pt x="6073" y="2896"/>
                  <a:pt x="5052" y="2379"/>
                </a:cubicBezTo>
                <a:cubicBezTo>
                  <a:pt x="4031" y="1862"/>
                  <a:pt x="3917" y="1248"/>
                  <a:pt x="2521" y="1248"/>
                </a:cubicBezTo>
                <a:cubicBezTo>
                  <a:pt x="1125" y="1248"/>
                  <a:pt x="0" y="2341"/>
                  <a:pt x="0" y="2279"/>
                </a:cubicBezTo>
                <a:cubicBezTo>
                  <a:pt x="17" y="1423"/>
                  <a:pt x="8" y="855"/>
                  <a:pt x="2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648072" y="303039"/>
            <a:ext cx="205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NÁRODNÍ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PLÁN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</a:rPr>
              <a:t>OBNOVY</a:t>
            </a:r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xmlns="" id="{ADD9D617-207E-4D1E-9078-690CF520EB2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352420" y="5800624"/>
            <a:ext cx="648072" cy="3646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9" y="6219146"/>
            <a:ext cx="1439897" cy="57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Předvádění na obrazovce (4:3)</PresentationFormat>
  <Paragraphs>71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Zahradníčková Zuzana</dc:creator>
  <cp:lastModifiedBy>Zahradníčková Zuzana</cp:lastModifiedBy>
  <cp:revision>1</cp:revision>
  <dcterms:created xsi:type="dcterms:W3CDTF">2022-07-21T14:55:38Z</dcterms:created>
  <dcterms:modified xsi:type="dcterms:W3CDTF">2022-07-21T14:56:33Z</dcterms:modified>
</cp:coreProperties>
</file>